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79" r:id="rId2"/>
    <p:sldId id="256" r:id="rId3"/>
    <p:sldId id="257" r:id="rId4"/>
    <p:sldId id="278" r:id="rId5"/>
    <p:sldId id="274" r:id="rId6"/>
    <p:sldId id="259" r:id="rId7"/>
    <p:sldId id="297" r:id="rId8"/>
    <p:sldId id="275" r:id="rId9"/>
    <p:sldId id="306" r:id="rId10"/>
    <p:sldId id="298" r:id="rId11"/>
    <p:sldId id="299" r:id="rId12"/>
    <p:sldId id="300" r:id="rId13"/>
    <p:sldId id="267" r:id="rId14"/>
    <p:sldId id="268" r:id="rId15"/>
    <p:sldId id="307" r:id="rId16"/>
    <p:sldId id="308"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 id="333" r:id="rId41"/>
    <p:sldId id="335" r:id="rId42"/>
    <p:sldId id="336" r:id="rId43"/>
    <p:sldId id="337" r:id="rId44"/>
    <p:sldId id="338" r:id="rId45"/>
    <p:sldId id="339" r:id="rId46"/>
    <p:sldId id="340" r:id="rId47"/>
    <p:sldId id="341" r:id="rId48"/>
    <p:sldId id="342" r:id="rId49"/>
    <p:sldId id="343" r:id="rId50"/>
    <p:sldId id="344" r:id="rId51"/>
    <p:sldId id="345" r:id="rId52"/>
    <p:sldId id="346" r:id="rId53"/>
    <p:sldId id="347" r:id="rId54"/>
    <p:sldId id="348" r:id="rId55"/>
    <p:sldId id="349" r:id="rId56"/>
    <p:sldId id="350" r:id="rId57"/>
    <p:sldId id="351" r:id="rId58"/>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re" initials="e" lastIdx="1" clrIdx="0">
    <p:extLst>
      <p:ext uri="{19B8F6BF-5375-455C-9EA6-DF929625EA0E}">
        <p15:presenceInfo xmlns:p15="http://schemas.microsoft.com/office/powerpoint/2012/main" userId="em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11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735" autoAdjust="0"/>
  </p:normalViewPr>
  <p:slideViewPr>
    <p:cSldViewPr snapToGrid="0">
      <p:cViewPr varScale="1">
        <p:scale>
          <a:sx n="115" d="100"/>
          <a:sy n="115" d="100"/>
        </p:scale>
        <p:origin x="3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B0FC084-0834-45F6-BC69-90A37C2C3E49}" type="datetimeFigureOut">
              <a:rPr lang="tr-TR" smtClean="0"/>
              <a:t>27.02.2025</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3D088ED-7F49-4E37-9FA6-8890B1817851}" type="slidenum">
              <a:rPr lang="tr-TR" smtClean="0"/>
              <a:t>‹#›</a:t>
            </a:fld>
            <a:endParaRPr lang="tr-TR"/>
          </a:p>
        </p:txBody>
      </p:sp>
    </p:spTree>
    <p:extLst>
      <p:ext uri="{BB962C8B-B14F-4D97-AF65-F5344CB8AC3E}">
        <p14:creationId xmlns:p14="http://schemas.microsoft.com/office/powerpoint/2010/main" val="4291425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576BD34-B3F7-4EFC-9309-ECD476A694F7}" type="datetimeFigureOut">
              <a:rPr lang="tr-TR" smtClean="0"/>
              <a:t>27.02.2025</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7581945-5092-480A-B5D9-6AEDD48B3CB8}" type="slidenum">
              <a:rPr lang="tr-TR" smtClean="0"/>
              <a:t>‹#›</a:t>
            </a:fld>
            <a:endParaRPr lang="tr-TR"/>
          </a:p>
        </p:txBody>
      </p:sp>
    </p:spTree>
    <p:extLst>
      <p:ext uri="{BB962C8B-B14F-4D97-AF65-F5344CB8AC3E}">
        <p14:creationId xmlns:p14="http://schemas.microsoft.com/office/powerpoint/2010/main" val="246246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7581945-5092-480A-B5D9-6AEDD48B3CB8}" type="slidenum">
              <a:rPr lang="tr-TR" smtClean="0"/>
              <a:t>5</a:t>
            </a:fld>
            <a:endParaRPr lang="tr-TR"/>
          </a:p>
        </p:txBody>
      </p:sp>
    </p:spTree>
    <p:extLst>
      <p:ext uri="{BB962C8B-B14F-4D97-AF65-F5344CB8AC3E}">
        <p14:creationId xmlns:p14="http://schemas.microsoft.com/office/powerpoint/2010/main" val="164006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764C9B-15CC-4909-8CF7-959A3C44054E}" type="datetime1">
              <a:rPr lang="tr-TR" smtClean="0"/>
              <a:t>27.02.2025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274776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0EE038-970E-4E7B-A165-C2E0254C34BB}" type="datetime1">
              <a:rPr lang="tr-TR" smtClean="0"/>
              <a:t>27.02.2025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189535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31697E-D8DE-4DBC-AA5B-26BCF8CA3997}" type="datetime1">
              <a:rPr lang="tr-TR" smtClean="0"/>
              <a:t>27.02.2025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232322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BDA19C-3578-460B-9E3F-ADE5B7BE7538}" type="datetime1">
              <a:rPr lang="tr-TR" smtClean="0"/>
              <a:t>27.02.2025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3540539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79231A8-C09D-445F-94A0-DEAD6C84A7DD}" type="datetime1">
              <a:rPr lang="tr-TR" smtClean="0"/>
              <a:t>27.02.2025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253156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A04F29B-A304-471E-AD03-ADB7D1300AB8}" type="datetime1">
              <a:rPr lang="tr-TR" smtClean="0"/>
              <a:t>27.02.2025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196043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4573FE-7514-4FC1-AE56-59FE5DE1A6F2}" type="datetime1">
              <a:rPr lang="tr-TR" smtClean="0"/>
              <a:t>27.02.2025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109533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7FCE08-7FFF-4DF9-A460-9D99A9FE31A7}" type="datetime1">
              <a:rPr lang="tr-TR" smtClean="0"/>
              <a:t>27.02.2025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64732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3BCA170-F342-496E-BC39-CAD526988E75}" type="datetime1">
              <a:rPr lang="tr-TR" smtClean="0"/>
              <a:t>27.02.2025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228481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867EEB-FDF3-4915-A9DA-75B205876CDB}" type="datetime1">
              <a:rPr lang="tr-TR" smtClean="0"/>
              <a:t>27.02.2025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380878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20AE4C-F945-45F6-A9A1-B35CA1751DF5}" type="datetime1">
              <a:rPr lang="tr-TR" smtClean="0"/>
              <a:t>27.02.2025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9DF-FA13-4D97-AB30-D627723BF56C}" type="slidenum">
              <a:rPr lang="tr-TR" smtClean="0"/>
              <a:t>‹#›</a:t>
            </a:fld>
            <a:endParaRPr lang="tr-TR"/>
          </a:p>
        </p:txBody>
      </p:sp>
    </p:spTree>
    <p:extLst>
      <p:ext uri="{BB962C8B-B14F-4D97-AF65-F5344CB8AC3E}">
        <p14:creationId xmlns:p14="http://schemas.microsoft.com/office/powerpoint/2010/main" val="424503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9B8BA-D7E6-4FD6-858A-73C1D4E9D99F}" type="datetime1">
              <a:rPr lang="tr-TR" smtClean="0"/>
              <a:t>27.02.2025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2E9DF-FA13-4D97-AB30-D627723BF56C}" type="slidenum">
              <a:rPr lang="tr-TR" smtClean="0"/>
              <a:t>‹#›</a:t>
            </a:fld>
            <a:endParaRPr lang="tr-TR"/>
          </a:p>
        </p:txBody>
      </p:sp>
    </p:spTree>
    <p:extLst>
      <p:ext uri="{BB962C8B-B14F-4D97-AF65-F5344CB8AC3E}">
        <p14:creationId xmlns:p14="http://schemas.microsoft.com/office/powerpoint/2010/main" val="699316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5" name="Metin kutusu 14"/>
          <p:cNvSpPr txBox="1"/>
          <p:nvPr/>
        </p:nvSpPr>
        <p:spPr>
          <a:xfrm>
            <a:off x="835269" y="5802923"/>
            <a:ext cx="7693269" cy="826477"/>
          </a:xfrm>
          <a:prstGeom prst="rect">
            <a:avLst/>
          </a:prstGeom>
          <a:noFill/>
        </p:spPr>
        <p:txBody>
          <a:bodyPr wrap="square" rtlCol="0">
            <a:spAutoFit/>
          </a:bodyPr>
          <a:lstStyle/>
          <a:p>
            <a:endParaRPr lang="tr-TR" dirty="0"/>
          </a:p>
        </p:txBody>
      </p:sp>
      <p:sp>
        <p:nvSpPr>
          <p:cNvPr id="16" name="Metin kutusu 15"/>
          <p:cNvSpPr txBox="1"/>
          <p:nvPr/>
        </p:nvSpPr>
        <p:spPr>
          <a:xfrm>
            <a:off x="-199292" y="1171294"/>
            <a:ext cx="11043138" cy="3170099"/>
          </a:xfrm>
          <a:prstGeom prst="rect">
            <a:avLst/>
          </a:prstGeom>
          <a:noFill/>
        </p:spPr>
        <p:txBody>
          <a:bodyPr wrap="square" rtlCol="0">
            <a:spAutoFit/>
          </a:bodyPr>
          <a:lstStyle/>
          <a:p>
            <a:pPr algn="ctr"/>
            <a:r>
              <a:rPr lang="tr-TR" sz="4000" b="1" dirty="0" smtClean="0">
                <a:solidFill>
                  <a:schemeClr val="tx1">
                    <a:lumMod val="95000"/>
                    <a:lumOff val="5000"/>
                  </a:schemeClr>
                </a:solidFill>
                <a:latin typeface="Arial" panose="020B0604020202020204" pitchFamily="34" charset="0"/>
                <a:cs typeface="Arial" panose="020B0604020202020204" pitchFamily="34" charset="0"/>
              </a:rPr>
              <a:t>            </a:t>
            </a:r>
          </a:p>
          <a:p>
            <a:pPr algn="ctr"/>
            <a:endParaRPr lang="tr-TR" sz="4000" b="1" dirty="0">
              <a:solidFill>
                <a:schemeClr val="tx1">
                  <a:lumMod val="95000"/>
                  <a:lumOff val="5000"/>
                </a:schemeClr>
              </a:solidFill>
              <a:latin typeface="Arial" panose="020B0604020202020204" pitchFamily="34" charset="0"/>
              <a:cs typeface="Arial" panose="020B0604020202020204" pitchFamily="34" charset="0"/>
            </a:endParaRPr>
          </a:p>
          <a:p>
            <a:pPr algn="ctr"/>
            <a:endParaRPr lang="tr-TR" sz="4000" b="1" dirty="0" smtClean="0">
              <a:solidFill>
                <a:schemeClr val="tx1">
                  <a:lumMod val="95000"/>
                  <a:lumOff val="5000"/>
                </a:schemeClr>
              </a:solidFill>
              <a:latin typeface="Arial" panose="020B0604020202020204" pitchFamily="34" charset="0"/>
              <a:cs typeface="Arial" panose="020B0604020202020204" pitchFamily="34" charset="0"/>
            </a:endParaRPr>
          </a:p>
          <a:p>
            <a:pPr algn="ctr"/>
            <a:r>
              <a:rPr lang="tr-TR" sz="4000" b="1" dirty="0">
                <a:solidFill>
                  <a:schemeClr val="tx1">
                    <a:lumMod val="95000"/>
                    <a:lumOff val="5000"/>
                  </a:schemeClr>
                </a:solidFill>
                <a:latin typeface="Arial" panose="020B0604020202020204" pitchFamily="34" charset="0"/>
                <a:cs typeface="Arial" panose="020B0604020202020204" pitchFamily="34" charset="0"/>
              </a:rPr>
              <a:t> </a:t>
            </a:r>
            <a:r>
              <a:rPr lang="tr-TR" sz="4000" b="1" dirty="0" smtClean="0">
                <a:solidFill>
                  <a:schemeClr val="tx1">
                    <a:lumMod val="95000"/>
                    <a:lumOff val="5000"/>
                  </a:schemeClr>
                </a:solidFill>
                <a:latin typeface="Arial" panose="020B0604020202020204" pitchFamily="34" charset="0"/>
                <a:cs typeface="Arial" panose="020B0604020202020204" pitchFamily="34" charset="0"/>
              </a:rPr>
              <a:t>        FIRAT ÜNİVERSİTESİ</a:t>
            </a:r>
          </a:p>
          <a:p>
            <a:pPr algn="ctr"/>
            <a:r>
              <a:rPr lang="tr-TR" sz="4000" b="1" dirty="0" smtClean="0">
                <a:solidFill>
                  <a:schemeClr val="tx1">
                    <a:lumMod val="95000"/>
                    <a:lumOff val="5000"/>
                  </a:schemeClr>
                </a:solidFill>
                <a:latin typeface="Arial" panose="020B0604020202020204" pitchFamily="34" charset="0"/>
                <a:cs typeface="Arial" panose="020B0604020202020204" pitchFamily="34" charset="0"/>
              </a:rPr>
              <a:t>        </a:t>
            </a:r>
            <a:r>
              <a:rPr lang="tr-TR" sz="4000" b="1" dirty="0" smtClean="0">
                <a:solidFill>
                  <a:schemeClr val="tx1">
                    <a:lumMod val="95000"/>
                    <a:lumOff val="5000"/>
                  </a:schemeClr>
                </a:solidFill>
                <a:latin typeface="Arial" panose="020B0604020202020204" pitchFamily="34" charset="0"/>
                <a:cs typeface="Arial" panose="020B0604020202020204" pitchFamily="34" charset="0"/>
              </a:rPr>
              <a:t> </a:t>
            </a:r>
            <a:endParaRPr lang="tr-TR" sz="4000" b="1"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Slayt Numarası Yer Tutucusu 2"/>
          <p:cNvSpPr>
            <a:spLocks noGrp="1"/>
          </p:cNvSpPr>
          <p:nvPr>
            <p:ph type="sldNum" sz="quarter" idx="12"/>
          </p:nvPr>
        </p:nvSpPr>
        <p:spPr/>
        <p:txBody>
          <a:bodyPr/>
          <a:lstStyle/>
          <a:p>
            <a:fld id="{34D2E9DF-FA13-4D97-AB30-D627723BF56C}" type="slidenum">
              <a:rPr lang="tr-TR" smtClean="0"/>
              <a:t>1</a:t>
            </a:fld>
            <a:endParaRPr lang="tr-TR"/>
          </a:p>
        </p:txBody>
      </p:sp>
    </p:spTree>
    <p:extLst>
      <p:ext uri="{BB962C8B-B14F-4D97-AF65-F5344CB8AC3E}">
        <p14:creationId xmlns:p14="http://schemas.microsoft.com/office/powerpoint/2010/main" val="886147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10</a:t>
            </a:fld>
            <a:endParaRPr lang="tr-TR"/>
          </a:p>
        </p:txBody>
      </p:sp>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1" name="Dikdörtgen 10"/>
          <p:cNvSpPr/>
          <p:nvPr/>
        </p:nvSpPr>
        <p:spPr>
          <a:xfrm>
            <a:off x="899746" y="1238596"/>
            <a:ext cx="10189431" cy="6288901"/>
          </a:xfrm>
          <a:prstGeom prst="rect">
            <a:avLst/>
          </a:prstGeom>
        </p:spPr>
        <p:txBody>
          <a:bodyPr wrap="square">
            <a:spAutoFit/>
          </a:bodyPr>
          <a:lstStyle/>
          <a:p>
            <a:pPr marL="12700" lvl="0" algn="ctr">
              <a:spcBef>
                <a:spcPts val="775"/>
              </a:spcBef>
              <a:spcAft>
                <a:spcPts val="1200"/>
              </a:spcAft>
            </a:pPr>
            <a:r>
              <a:rPr lang="tr-TR" sz="2200" b="1" dirty="0">
                <a:solidFill>
                  <a:srgbClr val="0070C0"/>
                </a:solidFill>
                <a:latin typeface="Calibri"/>
              </a:rPr>
              <a:t>Taşınır kayıt yetkilileri ve taşınır kontrol yetkilileri (Madde 6)</a:t>
            </a:r>
            <a:endParaRPr lang="tr-TR" sz="2200" b="1" spc="-10" dirty="0">
              <a:solidFill>
                <a:srgbClr val="0070C0"/>
              </a:solidFill>
              <a:latin typeface="Calibri"/>
              <a:cs typeface="Calibri"/>
            </a:endParaRPr>
          </a:p>
          <a:p>
            <a:pPr marL="12700" lvl="0" algn="just">
              <a:spcBef>
                <a:spcPts val="775"/>
              </a:spcBef>
              <a:spcAft>
                <a:spcPts val="1200"/>
              </a:spcAft>
            </a:pPr>
            <a:r>
              <a:rPr lang="tr-TR" sz="2000" b="1" spc="-10" dirty="0">
                <a:solidFill>
                  <a:prstClr val="black"/>
                </a:solidFill>
                <a:latin typeface="Calibri"/>
                <a:cs typeface="Calibri"/>
              </a:rPr>
              <a:t>*</a:t>
            </a:r>
            <a:r>
              <a:rPr lang="tr-TR" sz="2000" spc="-10" dirty="0">
                <a:solidFill>
                  <a:prstClr val="black"/>
                </a:solidFill>
                <a:latin typeface="Calibri"/>
                <a:cs typeface="Calibri"/>
              </a:rPr>
              <a:t> </a:t>
            </a:r>
            <a:r>
              <a:rPr lang="tr-TR" sz="2800" b="1" dirty="0">
                <a:solidFill>
                  <a:prstClr val="black"/>
                </a:solidFill>
                <a:latin typeface="Calibri"/>
              </a:rPr>
              <a:t>Taşınır kayıt yetkilileri,</a:t>
            </a:r>
            <a:r>
              <a:rPr lang="tr-TR" sz="2800" dirty="0">
                <a:solidFill>
                  <a:prstClr val="black"/>
                </a:solidFill>
                <a:latin typeface="Calibri"/>
              </a:rPr>
              <a:t> harcama yetkililerince, memuriyet veya çalışma unvanına bağlı kalmaksızın, taşınır kayıt ve işlemlerini bu Yönetmelikte belirtilen usule uygun şekilde yapabilecek bilgi ve niteliklere sahip personel arasından görevlendirilir.</a:t>
            </a:r>
          </a:p>
          <a:p>
            <a:pPr marL="12700" lvl="0" algn="just">
              <a:spcBef>
                <a:spcPts val="2400"/>
              </a:spcBef>
              <a:spcAft>
                <a:spcPts val="1200"/>
              </a:spcAft>
            </a:pPr>
            <a:r>
              <a:rPr lang="tr-TR" sz="2800" b="1" spc="-10" dirty="0">
                <a:solidFill>
                  <a:prstClr val="black"/>
                </a:solidFill>
                <a:latin typeface="Calibri"/>
                <a:cs typeface="Calibri"/>
              </a:rPr>
              <a:t>*</a:t>
            </a:r>
            <a:r>
              <a:rPr lang="tr-TR" sz="2800" spc="-10" dirty="0">
                <a:solidFill>
                  <a:prstClr val="black"/>
                </a:solidFill>
                <a:latin typeface="Calibri"/>
                <a:cs typeface="Calibri"/>
              </a:rPr>
              <a:t> </a:t>
            </a:r>
            <a:r>
              <a:rPr lang="tr-TR" sz="2800" dirty="0">
                <a:solidFill>
                  <a:prstClr val="black"/>
                </a:solidFill>
                <a:latin typeface="Calibri"/>
              </a:rPr>
              <a:t>Taşınır işlemleri yoğun olan harcama birimlerinde </a:t>
            </a:r>
            <a:r>
              <a:rPr lang="tr-TR" sz="2800" b="1" dirty="0">
                <a:solidFill>
                  <a:prstClr val="black"/>
                </a:solidFill>
                <a:latin typeface="Calibri"/>
              </a:rPr>
              <a:t>birden fazla taşınır kayıt yetkilisi</a:t>
            </a:r>
            <a:r>
              <a:rPr lang="tr-TR" sz="2800" dirty="0">
                <a:solidFill>
                  <a:prstClr val="black"/>
                </a:solidFill>
                <a:latin typeface="Calibri"/>
              </a:rPr>
              <a:t> görevlendirilebilir. Kamu idarelerince ihtiyaç duyulması hâlinde birden fazla harcama biriminin taşınır kayıtları harcama birimleri itibarıyla ayrı ayrı tutulmak kaydıyla, </a:t>
            </a:r>
            <a:r>
              <a:rPr lang="tr-TR" sz="2800" b="1" dirty="0">
                <a:solidFill>
                  <a:prstClr val="black"/>
                </a:solidFill>
                <a:latin typeface="Calibri"/>
              </a:rPr>
              <a:t>bir taşınır kayıt yetkilisi</a:t>
            </a:r>
            <a:r>
              <a:rPr lang="tr-TR" sz="2800" dirty="0">
                <a:solidFill>
                  <a:prstClr val="black"/>
                </a:solidFill>
                <a:latin typeface="Calibri"/>
              </a:rPr>
              <a:t> tarafından da yürütülebilir.</a:t>
            </a:r>
          </a:p>
          <a:p>
            <a:pPr marL="342900" indent="-342900">
              <a:buFont typeface="Arial" panose="020B0604020202020204" pitchFamily="34" charset="0"/>
              <a:buChar char="•"/>
            </a:pPr>
            <a:endParaRPr lang="tr-TR" dirty="0"/>
          </a:p>
          <a:p>
            <a:endParaRPr lang="tr-TR" dirty="0" smtClean="0"/>
          </a:p>
          <a:p>
            <a:endParaRPr lang="tr-TR" dirty="0"/>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2023971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11</a:t>
            </a:fld>
            <a:endParaRPr lang="tr-TR"/>
          </a:p>
        </p:txBody>
      </p:sp>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1" name="Dikdörtgen 10"/>
          <p:cNvSpPr/>
          <p:nvPr/>
        </p:nvSpPr>
        <p:spPr>
          <a:xfrm>
            <a:off x="899746" y="1346089"/>
            <a:ext cx="9665730" cy="5416868"/>
          </a:xfrm>
          <a:prstGeom prst="rect">
            <a:avLst/>
          </a:prstGeom>
        </p:spPr>
        <p:txBody>
          <a:bodyPr wrap="square">
            <a:spAutoFit/>
          </a:bodyPr>
          <a:lstStyle/>
          <a:p>
            <a:pPr marL="12700" lvl="0" algn="ctr">
              <a:spcBef>
                <a:spcPts val="775"/>
              </a:spcBef>
              <a:spcAft>
                <a:spcPts val="1200"/>
              </a:spcAft>
            </a:pPr>
            <a:r>
              <a:rPr lang="tr-TR" sz="2300" b="1" dirty="0">
                <a:solidFill>
                  <a:srgbClr val="0070C0"/>
                </a:solidFill>
                <a:latin typeface="Calibri"/>
              </a:rPr>
              <a:t>Taşınır kayıt yetkilileri ve taşınır kontrol yetkilileri (Madde 6)</a:t>
            </a:r>
            <a:endParaRPr lang="tr-TR" sz="2300" b="1" spc="-10" dirty="0">
              <a:solidFill>
                <a:srgbClr val="0070C0"/>
              </a:solidFill>
              <a:latin typeface="Calibri"/>
              <a:cs typeface="Calibri"/>
            </a:endParaRPr>
          </a:p>
          <a:p>
            <a:pPr marL="12700" lvl="0" algn="just">
              <a:spcBef>
                <a:spcPts val="3000"/>
              </a:spcBef>
              <a:spcAft>
                <a:spcPts val="1200"/>
              </a:spcAft>
            </a:pPr>
            <a:r>
              <a:rPr lang="tr-TR" sz="2400" b="1" dirty="0">
                <a:solidFill>
                  <a:prstClr val="black"/>
                </a:solidFill>
                <a:latin typeface="Calibri"/>
              </a:rPr>
              <a:t>* </a:t>
            </a:r>
            <a:r>
              <a:rPr lang="tr-TR" sz="3200" b="1" dirty="0">
                <a:solidFill>
                  <a:prstClr val="black"/>
                </a:solidFill>
                <a:latin typeface="Calibri"/>
              </a:rPr>
              <a:t>Taşınır kontrol </a:t>
            </a:r>
            <a:r>
              <a:rPr lang="tr-TR" sz="3200" b="1" dirty="0" smtClean="0">
                <a:solidFill>
                  <a:prstClr val="black"/>
                </a:solidFill>
                <a:latin typeface="Calibri"/>
              </a:rPr>
              <a:t>yetkilileri</a:t>
            </a:r>
            <a:r>
              <a:rPr lang="tr-TR" sz="3200" b="1" dirty="0" smtClean="0">
                <a:solidFill>
                  <a:prstClr val="black"/>
                </a:solidFill>
                <a:latin typeface="Calibri"/>
              </a:rPr>
              <a:t>, </a:t>
            </a:r>
            <a:r>
              <a:rPr lang="tr-TR" sz="3200" dirty="0" smtClean="0">
                <a:solidFill>
                  <a:prstClr val="black"/>
                </a:solidFill>
                <a:latin typeface="Calibri"/>
              </a:rPr>
              <a:t>harcama </a:t>
            </a:r>
            <a:r>
              <a:rPr lang="tr-TR" sz="3200" dirty="0">
                <a:solidFill>
                  <a:prstClr val="black"/>
                </a:solidFill>
                <a:latin typeface="Calibri"/>
              </a:rPr>
              <a:t>yetkililerince, taşınır kayıt yetkilisinin hazırlamış olduğu taşınır mal </a:t>
            </a:r>
            <a:r>
              <a:rPr lang="tr-TR" sz="3200" dirty="0" smtClean="0">
                <a:solidFill>
                  <a:prstClr val="black"/>
                </a:solidFill>
                <a:latin typeface="Calibri"/>
              </a:rPr>
              <a:t>yönetim hesabına </a:t>
            </a:r>
            <a:r>
              <a:rPr lang="tr-TR" sz="3200" dirty="0">
                <a:solidFill>
                  <a:prstClr val="black"/>
                </a:solidFill>
                <a:latin typeface="Calibri"/>
              </a:rPr>
              <a:t>ilişkin belge ve cetvellerin mevzuata ve mali tablolara uygunluğunu ve gerektiğinde yapılan diğer kayıt ve işlemleri kontrol etmek üzere </a:t>
            </a:r>
            <a:r>
              <a:rPr lang="tr-TR" sz="3200" b="1" dirty="0">
                <a:solidFill>
                  <a:prstClr val="black"/>
                </a:solidFill>
                <a:latin typeface="Calibri"/>
              </a:rPr>
              <a:t>yardımcılarından</a:t>
            </a:r>
            <a:r>
              <a:rPr lang="tr-TR" sz="3200" dirty="0">
                <a:solidFill>
                  <a:prstClr val="black"/>
                </a:solidFill>
                <a:latin typeface="Calibri"/>
              </a:rPr>
              <a:t> veya bunların </a:t>
            </a:r>
            <a:r>
              <a:rPr lang="tr-TR" sz="3200" b="1" dirty="0">
                <a:solidFill>
                  <a:prstClr val="black"/>
                </a:solidFill>
                <a:latin typeface="Calibri"/>
              </a:rPr>
              <a:t>bir alt kademesindeki yöneticileri</a:t>
            </a:r>
            <a:r>
              <a:rPr lang="tr-TR" sz="3200" dirty="0">
                <a:solidFill>
                  <a:prstClr val="black"/>
                </a:solidFill>
                <a:latin typeface="Calibri"/>
              </a:rPr>
              <a:t> arasından görevlendirilir. </a:t>
            </a:r>
          </a:p>
          <a:p>
            <a:endParaRPr lang="tr-TR" dirty="0" smtClean="0"/>
          </a:p>
          <a:p>
            <a:endParaRPr lang="tr-TR" dirty="0"/>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40444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12</a:t>
            </a:fld>
            <a:endParaRPr lang="tr-TR"/>
          </a:p>
        </p:txBody>
      </p:sp>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1" name="Dikdörtgen 10"/>
          <p:cNvSpPr/>
          <p:nvPr/>
        </p:nvSpPr>
        <p:spPr>
          <a:xfrm>
            <a:off x="1841818" y="1197033"/>
            <a:ext cx="9072792" cy="5078313"/>
          </a:xfrm>
          <a:prstGeom prst="rect">
            <a:avLst/>
          </a:prstGeom>
        </p:spPr>
        <p:txBody>
          <a:bodyPr wrap="square">
            <a:spAutoFit/>
          </a:bodyPr>
          <a:lstStyle/>
          <a:p>
            <a:pPr lvl="0" algn="ctr"/>
            <a:r>
              <a:rPr lang="tr-TR" sz="2000" b="1" dirty="0">
                <a:solidFill>
                  <a:prstClr val="black"/>
                </a:solidFill>
                <a:latin typeface="Calibri"/>
              </a:rPr>
              <a:t>Taşınır kontrol yetkilisi ile taşınır kayıt yetkilisi görevi </a:t>
            </a:r>
            <a:r>
              <a:rPr lang="tr-TR" sz="2000" b="1" u="sng" dirty="0">
                <a:solidFill>
                  <a:prstClr val="black"/>
                </a:solidFill>
                <a:latin typeface="Calibri"/>
              </a:rPr>
              <a:t>aynı kişide birleşemez.</a:t>
            </a:r>
          </a:p>
          <a:p>
            <a:pPr lvl="0" algn="ctr"/>
            <a:endParaRPr lang="tr-TR" sz="2000" b="1" dirty="0">
              <a:solidFill>
                <a:prstClr val="black"/>
              </a:solidFill>
              <a:latin typeface="Calibri"/>
            </a:endParaRPr>
          </a:p>
          <a:p>
            <a:pPr lvl="0" algn="just"/>
            <a:r>
              <a:rPr lang="tr-TR" sz="2000" b="1" dirty="0" smtClean="0">
                <a:solidFill>
                  <a:prstClr val="black"/>
                </a:solidFill>
                <a:latin typeface="Calibri"/>
              </a:rPr>
              <a:t> </a:t>
            </a:r>
          </a:p>
          <a:p>
            <a:pPr lvl="0" algn="just"/>
            <a:endParaRPr lang="tr-TR" sz="2000" b="1" dirty="0">
              <a:solidFill>
                <a:prstClr val="black"/>
              </a:solidFill>
              <a:latin typeface="Calibri"/>
            </a:endParaRPr>
          </a:p>
          <a:p>
            <a:pPr lvl="0" algn="just"/>
            <a:endParaRPr lang="tr-TR" sz="2000" b="1" dirty="0" smtClean="0">
              <a:solidFill>
                <a:prstClr val="black"/>
              </a:solidFill>
              <a:latin typeface="Calibri"/>
            </a:endParaRPr>
          </a:p>
          <a:p>
            <a:pPr lvl="0" algn="just"/>
            <a:endParaRPr lang="tr-TR" sz="2000" b="1" dirty="0">
              <a:solidFill>
                <a:prstClr val="black"/>
              </a:solidFill>
              <a:latin typeface="Calibri"/>
            </a:endParaRPr>
          </a:p>
          <a:p>
            <a:pPr lvl="0" algn="just"/>
            <a:r>
              <a:rPr lang="tr-TR" sz="2000" b="1" dirty="0" smtClean="0">
                <a:solidFill>
                  <a:prstClr val="black"/>
                </a:solidFill>
                <a:latin typeface="Calibri"/>
              </a:rPr>
              <a:t>                                                  </a:t>
            </a:r>
            <a:endParaRPr lang="tr-TR" sz="2000" b="1" dirty="0">
              <a:solidFill>
                <a:prstClr val="black"/>
              </a:solidFill>
              <a:latin typeface="Calibri"/>
            </a:endParaRPr>
          </a:p>
          <a:p>
            <a:pPr lvl="0" algn="just"/>
            <a:endParaRPr lang="tr-TR" sz="2000" b="1" dirty="0">
              <a:solidFill>
                <a:prstClr val="black"/>
              </a:solidFill>
              <a:latin typeface="Calibri"/>
            </a:endParaRPr>
          </a:p>
          <a:p>
            <a:pPr lvl="0" algn="just"/>
            <a:endParaRPr lang="tr-TR" sz="2000" b="1" dirty="0">
              <a:solidFill>
                <a:prstClr val="black"/>
              </a:solidFill>
              <a:latin typeface="Calibri"/>
            </a:endParaRPr>
          </a:p>
          <a:p>
            <a:endParaRPr lang="tr-TR" dirty="0" smtClean="0"/>
          </a:p>
          <a:p>
            <a:endParaRPr lang="tr-TR" dirty="0"/>
          </a:p>
          <a:p>
            <a:r>
              <a:rPr lang="tr-TR" dirty="0" smtClean="0"/>
              <a:t>                                                                              </a:t>
            </a:r>
          </a:p>
          <a:p>
            <a:endParaRPr lang="tr-TR" dirty="0"/>
          </a:p>
          <a:p>
            <a:endParaRPr lang="tr-TR" dirty="0" smtClean="0"/>
          </a:p>
          <a:p>
            <a:endParaRPr lang="tr-TR" dirty="0"/>
          </a:p>
          <a:p>
            <a:endParaRPr lang="tr-TR" dirty="0" smtClean="0"/>
          </a:p>
          <a:p>
            <a:r>
              <a:rPr lang="tr-TR" dirty="0" smtClean="0"/>
              <a:t>                                                                       </a:t>
            </a:r>
            <a:endParaRPr lang="tr-TR" dirty="0"/>
          </a:p>
        </p:txBody>
      </p:sp>
      <p:pic>
        <p:nvPicPr>
          <p:cNvPr id="8" name="Picture 2" descr="C:\Users\aaydin7\Desktop\TKYS\EKİM 2015\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0604" y="2443942"/>
            <a:ext cx="881148" cy="122197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aaydin7\Desktop\TKYS\EKİM 2015\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4087" y="2443943"/>
            <a:ext cx="846513" cy="1221970"/>
          </a:xfrm>
          <a:prstGeom prst="rect">
            <a:avLst/>
          </a:prstGeom>
          <a:noFill/>
          <a:extLst>
            <a:ext uri="{909E8E84-426E-40DD-AFC4-6F175D3DCCD1}">
              <a14:hiddenFill xmlns:a14="http://schemas.microsoft.com/office/drawing/2010/main">
                <a:solidFill>
                  <a:srgbClr val="FFFFFF"/>
                </a:solidFill>
              </a14:hiddenFill>
            </a:ext>
          </a:extLst>
        </p:spPr>
      </p:pic>
      <p:pic>
        <p:nvPicPr>
          <p:cNvPr id="12" name="Resim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6072" y="3374968"/>
            <a:ext cx="2468881" cy="1527329"/>
          </a:xfrm>
          <a:prstGeom prst="rect">
            <a:avLst/>
          </a:prstGeom>
        </p:spPr>
      </p:pic>
      <p:sp>
        <p:nvSpPr>
          <p:cNvPr id="13" name="Aşağı Ok 12"/>
          <p:cNvSpPr/>
          <p:nvPr/>
        </p:nvSpPr>
        <p:spPr>
          <a:xfrm rot="19041959">
            <a:off x="4263777" y="3656608"/>
            <a:ext cx="295405" cy="1118354"/>
          </a:xfrm>
          <a:prstGeom prst="downArrow">
            <a:avLst>
              <a:gd name="adj1" fmla="val 100000"/>
              <a:gd name="adj2" fmla="val 50000"/>
            </a:avLst>
          </a:prstGeom>
          <a:solidFill>
            <a:sysClr val="windowText" lastClr="000000"/>
          </a:solidFill>
          <a:ln w="25400" cap="flat" cmpd="sng" algn="ctr">
            <a:solidFill>
              <a:sysClr val="windowText" lastClr="000000">
                <a:shade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C00000"/>
              </a:solidFill>
              <a:effectLst/>
              <a:uLnTx/>
              <a:uFillTx/>
              <a:latin typeface="Calibri"/>
              <a:ea typeface="+mn-ea"/>
              <a:cs typeface="+mn-cs"/>
            </a:endParaRPr>
          </a:p>
        </p:txBody>
      </p:sp>
      <p:sp>
        <p:nvSpPr>
          <p:cNvPr id="14" name="Aşağı Ok 13"/>
          <p:cNvSpPr/>
          <p:nvPr/>
        </p:nvSpPr>
        <p:spPr>
          <a:xfrm rot="2071951">
            <a:off x="7337159" y="3641607"/>
            <a:ext cx="466414" cy="869533"/>
          </a:xfrm>
          <a:prstGeom prst="downArrow">
            <a:avLst>
              <a:gd name="adj1" fmla="val 50000"/>
              <a:gd name="adj2" fmla="val 53118"/>
            </a:avLst>
          </a:prstGeom>
          <a:solidFill>
            <a:sysClr val="windowText" lastClr="000000"/>
          </a:solidFill>
          <a:ln w="25400" cap="flat" cmpd="sng" algn="ctr">
            <a:solidFill>
              <a:sysClr val="windowText" lastClr="000000">
                <a:shade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smtClean="0">
              <a:ln>
                <a:noFill/>
              </a:ln>
              <a:solidFill>
                <a:srgbClr val="C00000"/>
              </a:solidFill>
              <a:effectLst/>
              <a:uLnTx/>
              <a:uFillTx/>
              <a:latin typeface="Calibri"/>
              <a:ea typeface="+mn-ea"/>
              <a:cs typeface="+mn-cs"/>
            </a:endParaRPr>
          </a:p>
        </p:txBody>
      </p:sp>
      <p:pic>
        <p:nvPicPr>
          <p:cNvPr id="15" name="Picture 2" descr="C:\Users\aaydin7\Desktop\TKYS\EKİM 2015\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4016" y="4566735"/>
            <a:ext cx="2194560" cy="1410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25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13</a:t>
            </a:fld>
            <a:endParaRPr lang="tr-TR"/>
          </a:p>
        </p:txBody>
      </p:sp>
      <p:sp>
        <p:nvSpPr>
          <p:cNvPr id="7" name="Dikdörtgen 6"/>
          <p:cNvSpPr/>
          <p:nvPr/>
        </p:nvSpPr>
        <p:spPr>
          <a:xfrm>
            <a:off x="822960" y="1365746"/>
            <a:ext cx="9836474" cy="5734903"/>
          </a:xfrm>
          <a:prstGeom prst="rect">
            <a:avLst/>
          </a:prstGeom>
        </p:spPr>
        <p:txBody>
          <a:bodyPr wrap="square">
            <a:spAutoFit/>
          </a:bodyPr>
          <a:lstStyle/>
          <a:p>
            <a:pPr marL="12700" lvl="0" algn="ctr">
              <a:spcBef>
                <a:spcPts val="775"/>
              </a:spcBef>
              <a:spcAft>
                <a:spcPts val="1200"/>
              </a:spcAft>
            </a:pPr>
            <a:r>
              <a:rPr lang="tr-TR" sz="2400" b="1" dirty="0">
                <a:solidFill>
                  <a:srgbClr val="0070C0"/>
                </a:solidFill>
                <a:latin typeface="Calibri"/>
              </a:rPr>
              <a:t>Taşınır kayıt yetkilileri ve taşınır kontrol yetkilileri (Madde 6)</a:t>
            </a:r>
            <a:endParaRPr lang="tr-TR" sz="2400" b="1" spc="-10" dirty="0">
              <a:solidFill>
                <a:srgbClr val="0070C0"/>
              </a:solidFill>
              <a:latin typeface="Calibri"/>
              <a:cs typeface="Calibri"/>
            </a:endParaRPr>
          </a:p>
          <a:p>
            <a:pPr marL="12700" lvl="0" algn="ctr">
              <a:spcBef>
                <a:spcPts val="775"/>
              </a:spcBef>
              <a:spcAft>
                <a:spcPts val="1200"/>
              </a:spcAft>
            </a:pPr>
            <a:r>
              <a:rPr lang="tr-TR" sz="2400" b="1" dirty="0">
                <a:solidFill>
                  <a:srgbClr val="0070C0"/>
                </a:solidFill>
                <a:latin typeface="Calibri"/>
              </a:rPr>
              <a:t>Taşınır kayıt yetkililerinin görev ve sorumlulukları</a:t>
            </a:r>
          </a:p>
          <a:p>
            <a:pPr marL="12700" lvl="0" algn="just">
              <a:spcBef>
                <a:spcPts val="775"/>
              </a:spcBef>
              <a:spcAft>
                <a:spcPts val="1200"/>
              </a:spcAft>
            </a:pPr>
            <a:r>
              <a:rPr lang="tr-TR" sz="2000" b="1" dirty="0">
                <a:solidFill>
                  <a:prstClr val="black"/>
                </a:solidFill>
                <a:latin typeface="Calibri"/>
              </a:rPr>
              <a:t>a)</a:t>
            </a:r>
            <a:r>
              <a:rPr lang="tr-TR" sz="2000" dirty="0">
                <a:solidFill>
                  <a:prstClr val="black"/>
                </a:solidFill>
                <a:latin typeface="Calibri"/>
              </a:rPr>
              <a:t> Harcama birimince edinilen taşınırlardan muayene ve kabulü yapılanları cins ve niteliklerine göre sayarak, tartarak, ölçerek teslim almak, </a:t>
            </a:r>
            <a:r>
              <a:rPr lang="tr-TR" sz="2000" b="1" dirty="0">
                <a:solidFill>
                  <a:prstClr val="black"/>
                </a:solidFill>
                <a:latin typeface="Calibri"/>
              </a:rPr>
              <a:t>giriş kayıtlarını yapmak,</a:t>
            </a:r>
            <a:r>
              <a:rPr lang="tr-TR" sz="2000" b="1" dirty="0">
                <a:solidFill>
                  <a:srgbClr val="002060"/>
                </a:solidFill>
                <a:latin typeface="Calibri"/>
              </a:rPr>
              <a:t> </a:t>
            </a:r>
            <a:r>
              <a:rPr lang="tr-TR" sz="2000" dirty="0">
                <a:solidFill>
                  <a:prstClr val="black"/>
                </a:solidFill>
                <a:latin typeface="Calibri"/>
              </a:rPr>
              <a:t>doğrudan tüketilmeyen ve kullanıma verilmeyen taşınırları sorumluluğundaki ambarlarda muhafaza etmek.</a:t>
            </a:r>
          </a:p>
          <a:p>
            <a:pPr marL="12700" lvl="0" algn="just">
              <a:spcBef>
                <a:spcPts val="775"/>
              </a:spcBef>
              <a:spcAft>
                <a:spcPts val="1200"/>
              </a:spcAft>
            </a:pPr>
            <a:r>
              <a:rPr lang="tr-TR" sz="2000" b="1" dirty="0">
                <a:solidFill>
                  <a:prstClr val="black"/>
                </a:solidFill>
                <a:latin typeface="Calibri"/>
              </a:rPr>
              <a:t>b)</a:t>
            </a:r>
            <a:r>
              <a:rPr lang="tr-TR" sz="2000" dirty="0">
                <a:solidFill>
                  <a:prstClr val="black"/>
                </a:solidFill>
                <a:latin typeface="Calibri"/>
              </a:rPr>
              <a:t> Muayene ve kabul işlemi hemen yapılamayan taşınırları kontrol ederek teslim almak, özellikleri nedeniyle kesin kabulleri belli bir dönem kullanıldıktan sonra yapılabilen sarf malzemeleri hariç olmak üzere, bunların kesin kabulü yapılmadan kullanıma verilmesini önlemek.</a:t>
            </a:r>
          </a:p>
          <a:p>
            <a:pPr marL="12700" lvl="0" algn="just">
              <a:spcBef>
                <a:spcPts val="775"/>
              </a:spcBef>
              <a:spcAft>
                <a:spcPts val="1200"/>
              </a:spcAft>
            </a:pPr>
            <a:r>
              <a:rPr lang="tr-TR" sz="2000" b="1" dirty="0">
                <a:solidFill>
                  <a:prstClr val="black"/>
                </a:solidFill>
                <a:latin typeface="Calibri"/>
              </a:rPr>
              <a:t>c)</a:t>
            </a:r>
            <a:r>
              <a:rPr lang="tr-TR" sz="2000" dirty="0">
                <a:solidFill>
                  <a:prstClr val="black"/>
                </a:solidFill>
                <a:latin typeface="Calibri"/>
              </a:rPr>
              <a:t> Taşınırların giriş ve çıkışına ilişkin kayıtları tutmak, bunlara ilişkin belge ve cetvelleri düzenlemek ve taşınır mal yönetim hesap cetvellerini istenilmesi hâlinde konsolide görevlisine göndermek.</a:t>
            </a:r>
          </a:p>
          <a:p>
            <a:pPr>
              <a:lnSpc>
                <a:spcPct val="110000"/>
              </a:lnSpc>
            </a:pPr>
            <a:endParaRPr lang="tr-TR" sz="2000" b="1" dirty="0"/>
          </a:p>
        </p:txBody>
      </p:sp>
      <p:sp>
        <p:nvSpPr>
          <p:cNvPr id="8" name="Parallelogram 9"/>
          <p:cNvSpPr/>
          <p:nvPr/>
        </p:nvSpPr>
        <p:spPr>
          <a:xfrm>
            <a:off x="0" y="423674"/>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93998"/>
            <a:ext cx="942071" cy="942071"/>
          </a:xfrm>
          <a:prstGeom prst="rect">
            <a:avLst/>
          </a:prstGeom>
        </p:spPr>
      </p:pic>
    </p:spTree>
    <p:extLst>
      <p:ext uri="{BB962C8B-B14F-4D97-AF65-F5344CB8AC3E}">
        <p14:creationId xmlns:p14="http://schemas.microsoft.com/office/powerpoint/2010/main" val="3471802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sz="2400" dirty="0" smtClean="0"/>
              <a:t>  </a:t>
            </a:r>
            <a:r>
              <a:rPr lang="tr-TR" b="1" dirty="0">
                <a:solidFill>
                  <a:srgbClr val="0070C0"/>
                </a:solidFill>
                <a:latin typeface="Calibri"/>
              </a:rPr>
              <a:t>Taşınır kayıt yetkilileri ve taşınır kontrol yetkilileri (Madde 6)</a:t>
            </a:r>
            <a:endParaRPr lang="tr-TR" b="1" spc="-10" dirty="0">
              <a:solidFill>
                <a:srgbClr val="0070C0"/>
              </a:solidFill>
              <a:latin typeface="Calibri"/>
              <a:cs typeface="Calibri"/>
            </a:endParaRPr>
          </a:p>
          <a:p>
            <a:pPr marL="12700" lvl="0" indent="0" algn="ctr">
              <a:lnSpc>
                <a:spcPct val="100000"/>
              </a:lnSpc>
              <a:spcBef>
                <a:spcPts val="775"/>
              </a:spcBef>
              <a:spcAft>
                <a:spcPts val="1200"/>
              </a:spcAft>
              <a:buNone/>
            </a:pPr>
            <a:r>
              <a:rPr lang="tr-TR" b="1" dirty="0">
                <a:solidFill>
                  <a:srgbClr val="0070C0"/>
                </a:solidFill>
                <a:latin typeface="Calibri"/>
              </a:rPr>
              <a:t>Taşınır kayıt yetkililerinin görev ve sorumlulukları</a:t>
            </a:r>
          </a:p>
          <a:p>
            <a:pPr marL="12700" lvl="0" indent="0" algn="just">
              <a:lnSpc>
                <a:spcPct val="100000"/>
              </a:lnSpc>
              <a:spcBef>
                <a:spcPts val="775"/>
              </a:spcBef>
              <a:spcAft>
                <a:spcPts val="1200"/>
              </a:spcAft>
              <a:buNone/>
            </a:pPr>
            <a:r>
              <a:rPr lang="tr-TR" sz="2000" b="1" dirty="0">
                <a:solidFill>
                  <a:prstClr val="black"/>
                </a:solidFill>
                <a:latin typeface="Calibri"/>
              </a:rPr>
              <a:t>ç)</a:t>
            </a:r>
            <a:r>
              <a:rPr lang="tr-TR" sz="2000" dirty="0">
                <a:solidFill>
                  <a:prstClr val="black"/>
                </a:solidFill>
                <a:latin typeface="Calibri"/>
              </a:rPr>
              <a:t> Tüketime veya kullanıma verilmesi uygun görülen taşınırları ilgililere teslim etmek.</a:t>
            </a:r>
          </a:p>
          <a:p>
            <a:pPr marL="12700" lvl="0" indent="0" algn="just">
              <a:lnSpc>
                <a:spcPct val="100000"/>
              </a:lnSpc>
              <a:spcBef>
                <a:spcPts val="775"/>
              </a:spcBef>
              <a:spcAft>
                <a:spcPts val="1200"/>
              </a:spcAft>
              <a:buNone/>
            </a:pPr>
            <a:r>
              <a:rPr lang="tr-TR" sz="2000" b="1" dirty="0">
                <a:solidFill>
                  <a:prstClr val="black"/>
                </a:solidFill>
                <a:latin typeface="Calibri"/>
              </a:rPr>
              <a:t>d)</a:t>
            </a:r>
            <a:r>
              <a:rPr lang="tr-TR" sz="2000" dirty="0">
                <a:solidFill>
                  <a:prstClr val="black"/>
                </a:solidFill>
                <a:latin typeface="Calibri"/>
              </a:rPr>
              <a:t> Taşınırların yangına, ıslanmaya, bozulmaya, çalınmaya ve benzeri tehlikelere karşı korunması için gerekli tedbirleri almak ve alınmasını sağlamak.</a:t>
            </a:r>
          </a:p>
          <a:p>
            <a:pPr marL="12700" lvl="0" indent="0" algn="just">
              <a:lnSpc>
                <a:spcPct val="100000"/>
              </a:lnSpc>
              <a:spcBef>
                <a:spcPts val="775"/>
              </a:spcBef>
              <a:spcAft>
                <a:spcPts val="1200"/>
              </a:spcAft>
              <a:buNone/>
            </a:pPr>
            <a:r>
              <a:rPr lang="tr-TR" sz="2000" b="1" dirty="0">
                <a:solidFill>
                  <a:prstClr val="black"/>
                </a:solidFill>
                <a:latin typeface="Calibri"/>
              </a:rPr>
              <a:t>e)</a:t>
            </a:r>
            <a:r>
              <a:rPr lang="tr-TR" sz="2000" dirty="0">
                <a:solidFill>
                  <a:prstClr val="black"/>
                </a:solidFill>
                <a:latin typeface="Calibri"/>
              </a:rPr>
              <a:t> Ambarda çalınma veya olağanüstü nedenlerden dolayı meydana gelen azalmaları harcama yetkilisine bildirmek.</a:t>
            </a:r>
          </a:p>
          <a:p>
            <a:pPr marL="12700" lvl="0" indent="0" algn="just">
              <a:lnSpc>
                <a:spcPct val="100000"/>
              </a:lnSpc>
              <a:spcBef>
                <a:spcPts val="775"/>
              </a:spcBef>
              <a:spcAft>
                <a:spcPts val="1200"/>
              </a:spcAft>
              <a:buNone/>
            </a:pPr>
            <a:r>
              <a:rPr lang="tr-TR" sz="2000" b="1" dirty="0">
                <a:solidFill>
                  <a:prstClr val="black"/>
                </a:solidFill>
                <a:latin typeface="Calibri"/>
              </a:rPr>
              <a:t>f)</a:t>
            </a:r>
            <a:r>
              <a:rPr lang="tr-TR" sz="2000" dirty="0">
                <a:solidFill>
                  <a:prstClr val="black"/>
                </a:solidFill>
                <a:latin typeface="Calibri"/>
              </a:rPr>
              <a:t> Ambar sayımını ve stok kontrolünü yapmak, harcama yetkilisince belirlenen asgari stok seviyesinin altına düşen taşınırları harcama yetkilisine bildirmek.</a:t>
            </a:r>
          </a:p>
          <a:p>
            <a:pPr marL="12700" lvl="0" indent="0" algn="just">
              <a:lnSpc>
                <a:spcPct val="100000"/>
              </a:lnSpc>
              <a:spcBef>
                <a:spcPts val="775"/>
              </a:spcBef>
              <a:spcAft>
                <a:spcPts val="1200"/>
              </a:spcAft>
              <a:buNone/>
            </a:pPr>
            <a:r>
              <a:rPr lang="tr-TR" sz="2000" b="1" dirty="0">
                <a:solidFill>
                  <a:prstClr val="black"/>
                </a:solidFill>
                <a:latin typeface="Calibri"/>
              </a:rPr>
              <a:t>g)</a:t>
            </a:r>
            <a:r>
              <a:rPr lang="tr-TR" sz="2000" dirty="0">
                <a:solidFill>
                  <a:prstClr val="black"/>
                </a:solidFill>
                <a:latin typeface="Calibri"/>
              </a:rPr>
              <a:t> Kullanımda bulunan dayanıklı taşınırları bulundukları yerde kontrol etmek, sayımlarını yapmak ve yaptırmak.</a:t>
            </a:r>
          </a:p>
        </p:txBody>
      </p:sp>
      <p:sp>
        <p:nvSpPr>
          <p:cNvPr id="4" name="Slayt Numarası Yer Tutucusu 3"/>
          <p:cNvSpPr>
            <a:spLocks noGrp="1"/>
          </p:cNvSpPr>
          <p:nvPr>
            <p:ph type="sldNum" sz="quarter" idx="12"/>
          </p:nvPr>
        </p:nvSpPr>
        <p:spPr/>
        <p:txBody>
          <a:bodyPr/>
          <a:lstStyle/>
          <a:p>
            <a:fld id="{34D2E9DF-FA13-4D97-AB30-D627723BF56C}" type="slidenum">
              <a:rPr lang="tr-TR" smtClean="0"/>
              <a:t>14</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451386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sz="2400" dirty="0" smtClean="0"/>
              <a:t>  </a:t>
            </a:r>
            <a:r>
              <a:rPr lang="tr-TR" b="1" dirty="0">
                <a:solidFill>
                  <a:srgbClr val="0070C0"/>
                </a:solidFill>
                <a:latin typeface="Calibri"/>
              </a:rPr>
              <a:t>Taşınır kayıt yetkilileri ve taşınır kontrol yetkilileri (Madde 6)</a:t>
            </a:r>
            <a:endParaRPr lang="tr-TR" b="1" spc="-10" dirty="0">
              <a:solidFill>
                <a:srgbClr val="0070C0"/>
              </a:solidFill>
              <a:latin typeface="Calibri"/>
              <a:cs typeface="Calibri"/>
            </a:endParaRPr>
          </a:p>
          <a:p>
            <a:pPr marL="12700" lvl="0" indent="0" algn="ctr">
              <a:lnSpc>
                <a:spcPct val="100000"/>
              </a:lnSpc>
              <a:spcBef>
                <a:spcPts val="775"/>
              </a:spcBef>
              <a:spcAft>
                <a:spcPts val="1200"/>
              </a:spcAft>
              <a:buNone/>
            </a:pPr>
            <a:r>
              <a:rPr lang="tr-TR" b="1" dirty="0">
                <a:solidFill>
                  <a:srgbClr val="0070C0"/>
                </a:solidFill>
                <a:latin typeface="Calibri"/>
              </a:rPr>
              <a:t>Taşınır kayıt yetkililerinin görev ve sorumlulukları</a:t>
            </a:r>
          </a:p>
          <a:p>
            <a:pPr marL="12700" lvl="0" indent="0" algn="just">
              <a:lnSpc>
                <a:spcPct val="100000"/>
              </a:lnSpc>
              <a:spcBef>
                <a:spcPts val="775"/>
              </a:spcBef>
              <a:spcAft>
                <a:spcPts val="1200"/>
              </a:spcAft>
              <a:buNone/>
            </a:pPr>
            <a:r>
              <a:rPr lang="tr-TR" sz="2400" b="1" dirty="0">
                <a:solidFill>
                  <a:prstClr val="black"/>
                </a:solidFill>
                <a:latin typeface="Calibri"/>
              </a:rPr>
              <a:t>ğ)</a:t>
            </a:r>
            <a:r>
              <a:rPr lang="tr-TR" sz="2400" dirty="0">
                <a:solidFill>
                  <a:prstClr val="black"/>
                </a:solidFill>
                <a:latin typeface="Calibri"/>
              </a:rPr>
              <a:t> Harcama biriminin malzeme ihtiyaç planlamasının yapılmasına yardımcı olmak.</a:t>
            </a:r>
          </a:p>
          <a:p>
            <a:pPr marL="12700" lvl="0" indent="0" algn="just">
              <a:lnSpc>
                <a:spcPct val="100000"/>
              </a:lnSpc>
              <a:spcBef>
                <a:spcPts val="775"/>
              </a:spcBef>
              <a:spcAft>
                <a:spcPts val="1200"/>
              </a:spcAft>
              <a:buNone/>
            </a:pPr>
            <a:r>
              <a:rPr lang="tr-TR" sz="2400" b="1" dirty="0">
                <a:solidFill>
                  <a:prstClr val="black"/>
                </a:solidFill>
                <a:latin typeface="Calibri"/>
              </a:rPr>
              <a:t>h)</a:t>
            </a:r>
            <a:r>
              <a:rPr lang="tr-TR" sz="2400" dirty="0">
                <a:solidFill>
                  <a:prstClr val="black"/>
                </a:solidFill>
                <a:latin typeface="Calibri"/>
              </a:rPr>
              <a:t> Kayıtlarını tuttuğu taşınırların yönetim hesabını hazırlamak ve harcama yetkilisine sunulmak üzere taşınır kontrol yetkilisine teslim etmek.</a:t>
            </a:r>
          </a:p>
          <a:p>
            <a:pPr marL="12700" lvl="0" indent="0" algn="just">
              <a:lnSpc>
                <a:spcPct val="100000"/>
              </a:lnSpc>
              <a:spcBef>
                <a:spcPts val="775"/>
              </a:spcBef>
              <a:spcAft>
                <a:spcPts val="1200"/>
              </a:spcAft>
              <a:buNone/>
            </a:pPr>
            <a:r>
              <a:rPr lang="tr-TR" sz="2400" b="1" dirty="0">
                <a:solidFill>
                  <a:prstClr val="black"/>
                </a:solidFill>
                <a:latin typeface="Calibri"/>
              </a:rPr>
              <a:t>ı)</a:t>
            </a:r>
            <a:r>
              <a:rPr lang="tr-TR" sz="2400" dirty="0">
                <a:solidFill>
                  <a:prstClr val="black"/>
                </a:solidFill>
                <a:latin typeface="Calibri"/>
              </a:rPr>
              <a:t> Ambarlarında kasıt, kusur, ihmal veya tedbirsizlikleri nedeniyle meydana gelen kayıp ve noksanlıklardan sorumlu olmak.</a:t>
            </a:r>
          </a:p>
          <a:p>
            <a:pPr marL="12700" lvl="0" indent="0" algn="just">
              <a:lnSpc>
                <a:spcPct val="100000"/>
              </a:lnSpc>
              <a:spcBef>
                <a:spcPts val="775"/>
              </a:spcBef>
              <a:spcAft>
                <a:spcPts val="1200"/>
              </a:spcAft>
              <a:buNone/>
            </a:pPr>
            <a:r>
              <a:rPr lang="tr-TR" sz="2400" b="1" dirty="0">
                <a:solidFill>
                  <a:prstClr val="black"/>
                </a:solidFill>
                <a:latin typeface="Calibri"/>
              </a:rPr>
              <a:t>i)</a:t>
            </a:r>
            <a:r>
              <a:rPr lang="tr-TR" sz="2400" dirty="0">
                <a:solidFill>
                  <a:prstClr val="black"/>
                </a:solidFill>
                <a:latin typeface="Calibri"/>
              </a:rPr>
              <a:t> Ambarlarını devir ve teslim etmeden, görevlerinden ayrılmamak.</a:t>
            </a:r>
          </a:p>
        </p:txBody>
      </p:sp>
      <p:sp>
        <p:nvSpPr>
          <p:cNvPr id="4" name="Slayt Numarası Yer Tutucusu 3"/>
          <p:cNvSpPr>
            <a:spLocks noGrp="1"/>
          </p:cNvSpPr>
          <p:nvPr>
            <p:ph type="sldNum" sz="quarter" idx="12"/>
          </p:nvPr>
        </p:nvSpPr>
        <p:spPr/>
        <p:txBody>
          <a:bodyPr/>
          <a:lstStyle/>
          <a:p>
            <a:fld id="{34D2E9DF-FA13-4D97-AB30-D627723BF56C}" type="slidenum">
              <a:rPr lang="tr-TR" smtClean="0"/>
              <a:t>15</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373755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sz="2400" dirty="0" smtClean="0"/>
              <a:t>  </a:t>
            </a:r>
            <a:r>
              <a:rPr lang="tr-TR" b="1" dirty="0">
                <a:solidFill>
                  <a:srgbClr val="0070C0"/>
                </a:solidFill>
                <a:latin typeface="Calibri"/>
              </a:rPr>
              <a:t>Taşınır kayıt yetkilileri ve taşınır kontrol yetkilileri (Madde 6)</a:t>
            </a:r>
            <a:endParaRPr lang="tr-TR" b="1" spc="-10" dirty="0">
              <a:solidFill>
                <a:srgbClr val="0070C0"/>
              </a:solidFill>
              <a:latin typeface="Calibri"/>
              <a:cs typeface="Calibri"/>
            </a:endParaRPr>
          </a:p>
          <a:p>
            <a:pPr marL="12700" lvl="0" indent="0" algn="ctr">
              <a:lnSpc>
                <a:spcPct val="100000"/>
              </a:lnSpc>
              <a:spcBef>
                <a:spcPts val="775"/>
              </a:spcBef>
              <a:spcAft>
                <a:spcPts val="1200"/>
              </a:spcAft>
              <a:buNone/>
            </a:pPr>
            <a:r>
              <a:rPr lang="tr-TR" sz="2400" b="1" dirty="0">
                <a:solidFill>
                  <a:srgbClr val="0070C0"/>
                </a:solidFill>
                <a:latin typeface="Calibri"/>
              </a:rPr>
              <a:t>Taşınır kontrol yetkililerinin görev ve sorumlulukları</a:t>
            </a:r>
          </a:p>
          <a:p>
            <a:pPr marL="12700" lvl="0" indent="0" algn="just">
              <a:lnSpc>
                <a:spcPct val="100000"/>
              </a:lnSpc>
              <a:spcBef>
                <a:spcPts val="775"/>
              </a:spcBef>
              <a:spcAft>
                <a:spcPts val="1200"/>
              </a:spcAft>
              <a:buNone/>
            </a:pPr>
            <a:r>
              <a:rPr lang="tr-TR" sz="2400" b="1" dirty="0">
                <a:solidFill>
                  <a:prstClr val="black"/>
                </a:solidFill>
                <a:latin typeface="Calibri"/>
              </a:rPr>
              <a:t>a) </a:t>
            </a:r>
            <a:r>
              <a:rPr lang="tr-TR" sz="2400" dirty="0">
                <a:solidFill>
                  <a:prstClr val="black"/>
                </a:solidFill>
                <a:latin typeface="Calibri"/>
              </a:rPr>
              <a:t>Taşınır kayıt yetkilisinin hazırlamış olduğu taşınır mal yönetim hesabına ilişkin belge ve cetvellerin mevzuata ve mali tablolara uygunluğunu ve gerektiğinde yapılan diğer kayıt ve işlemleri kontrol etmek.</a:t>
            </a:r>
          </a:p>
          <a:p>
            <a:pPr marL="12700" lvl="0" indent="0" algn="just">
              <a:lnSpc>
                <a:spcPct val="100000"/>
              </a:lnSpc>
              <a:spcBef>
                <a:spcPts val="775"/>
              </a:spcBef>
              <a:spcAft>
                <a:spcPts val="1200"/>
              </a:spcAft>
              <a:buNone/>
            </a:pPr>
            <a:r>
              <a:rPr lang="tr-TR" sz="2400" b="1" dirty="0">
                <a:solidFill>
                  <a:prstClr val="black"/>
                </a:solidFill>
                <a:latin typeface="Calibri"/>
              </a:rPr>
              <a:t>b) </a:t>
            </a:r>
            <a:r>
              <a:rPr lang="tr-TR" sz="2400" dirty="0">
                <a:solidFill>
                  <a:prstClr val="black"/>
                </a:solidFill>
                <a:latin typeface="Calibri"/>
              </a:rPr>
              <a:t>Harcama Birimi Taşınır Mal Yönetim Hesabı Cetvelini imzalayarak harcama yetkilisine sunmak.</a:t>
            </a:r>
          </a:p>
          <a:p>
            <a:pPr marL="12700" lvl="0" indent="0" algn="just">
              <a:lnSpc>
                <a:spcPct val="100000"/>
              </a:lnSpc>
              <a:spcBef>
                <a:spcPts val="1800"/>
              </a:spcBef>
              <a:spcAft>
                <a:spcPts val="1200"/>
              </a:spcAft>
              <a:buNone/>
            </a:pPr>
            <a:r>
              <a:rPr lang="tr-TR" sz="2400" b="1" dirty="0">
                <a:solidFill>
                  <a:prstClr val="black"/>
                </a:solidFill>
                <a:latin typeface="Calibri"/>
              </a:rPr>
              <a:t>* Taşınır kayıt yetkilileri </a:t>
            </a:r>
            <a:r>
              <a:rPr lang="tr-TR" sz="2400" dirty="0">
                <a:solidFill>
                  <a:prstClr val="black"/>
                </a:solidFill>
                <a:latin typeface="Calibri"/>
              </a:rPr>
              <a:t>ile </a:t>
            </a:r>
            <a:r>
              <a:rPr lang="tr-TR" sz="2400" b="1" dirty="0">
                <a:solidFill>
                  <a:prstClr val="black"/>
                </a:solidFill>
                <a:latin typeface="Calibri"/>
              </a:rPr>
              <a:t>taşınır kontrol yetkilileri, </a:t>
            </a:r>
            <a:r>
              <a:rPr lang="tr-TR" sz="2400" dirty="0">
                <a:solidFill>
                  <a:prstClr val="black"/>
                </a:solidFill>
                <a:latin typeface="Calibri"/>
              </a:rPr>
              <a:t>düzenledikleri ve imzaladıkları belge ve cetvellerin doğruluğundan </a:t>
            </a:r>
            <a:r>
              <a:rPr lang="tr-TR" sz="2400" b="1" u="sng" dirty="0">
                <a:solidFill>
                  <a:prstClr val="black"/>
                </a:solidFill>
                <a:latin typeface="Calibri"/>
              </a:rPr>
              <a:t>harcama yetkilisine karşı birlikte sorumludur.</a:t>
            </a:r>
          </a:p>
        </p:txBody>
      </p:sp>
      <p:sp>
        <p:nvSpPr>
          <p:cNvPr id="4" name="Slayt Numarası Yer Tutucusu 3"/>
          <p:cNvSpPr>
            <a:spLocks noGrp="1"/>
          </p:cNvSpPr>
          <p:nvPr>
            <p:ph type="sldNum" sz="quarter" idx="12"/>
          </p:nvPr>
        </p:nvSpPr>
        <p:spPr/>
        <p:txBody>
          <a:bodyPr/>
          <a:lstStyle/>
          <a:p>
            <a:fld id="{34D2E9DF-FA13-4D97-AB30-D627723BF56C}" type="slidenum">
              <a:rPr lang="tr-TR" smtClean="0"/>
              <a:t>16</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467621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just">
              <a:lnSpc>
                <a:spcPct val="100000"/>
              </a:lnSpc>
              <a:spcBef>
                <a:spcPts val="775"/>
              </a:spcBef>
              <a:spcAft>
                <a:spcPts val="1200"/>
              </a:spcAft>
              <a:buNone/>
            </a:pPr>
            <a:r>
              <a:rPr lang="tr-TR" sz="2400" dirty="0" smtClean="0"/>
              <a:t>  </a:t>
            </a:r>
            <a:r>
              <a:rPr lang="tr-TR" sz="4000" b="1" dirty="0">
                <a:solidFill>
                  <a:srgbClr val="0070C0"/>
                </a:solidFill>
                <a:latin typeface="Calibri"/>
              </a:rPr>
              <a:t>Taşınır konsolide görevlileri (Madde 7)</a:t>
            </a:r>
          </a:p>
          <a:p>
            <a:pPr marL="12700" lvl="0" indent="0" algn="just">
              <a:lnSpc>
                <a:spcPct val="100000"/>
              </a:lnSpc>
              <a:spcBef>
                <a:spcPts val="775"/>
              </a:spcBef>
              <a:spcAft>
                <a:spcPts val="1200"/>
              </a:spcAft>
              <a:buNone/>
            </a:pPr>
            <a:r>
              <a:rPr lang="tr-TR" sz="2000" b="1" spc="-10" dirty="0">
                <a:solidFill>
                  <a:prstClr val="black"/>
                </a:solidFill>
                <a:latin typeface="Calibri"/>
                <a:cs typeface="Calibri"/>
              </a:rPr>
              <a:t>*</a:t>
            </a:r>
            <a:r>
              <a:rPr lang="tr-TR" sz="2000" b="1" spc="-10" dirty="0">
                <a:solidFill>
                  <a:srgbClr val="002060"/>
                </a:solidFill>
                <a:latin typeface="Calibri"/>
                <a:cs typeface="Calibri"/>
              </a:rPr>
              <a:t> </a:t>
            </a:r>
            <a:r>
              <a:rPr lang="tr-TR" sz="2000" dirty="0">
                <a:solidFill>
                  <a:prstClr val="black"/>
                </a:solidFill>
                <a:latin typeface="Calibri"/>
              </a:rPr>
              <a:t>Kamu idaresinin taşınır hesaplarını birleştirmek ve üst yönetici adına </a:t>
            </a:r>
            <a:r>
              <a:rPr lang="tr-TR" sz="2000" b="1" dirty="0">
                <a:solidFill>
                  <a:prstClr val="black"/>
                </a:solidFill>
                <a:latin typeface="Calibri"/>
              </a:rPr>
              <a:t>İdare Taşınır Mal Yönetimi Ayrıntılı Hesap Cetveli</a:t>
            </a:r>
            <a:r>
              <a:rPr lang="tr-TR" sz="2000" dirty="0">
                <a:solidFill>
                  <a:prstClr val="black"/>
                </a:solidFill>
                <a:latin typeface="Calibri"/>
              </a:rPr>
              <a:t> ile </a:t>
            </a:r>
            <a:r>
              <a:rPr lang="tr-TR" sz="2000" b="1" dirty="0">
                <a:solidFill>
                  <a:prstClr val="black"/>
                </a:solidFill>
                <a:latin typeface="Calibri"/>
              </a:rPr>
              <a:t>İdare Taşınır Mal Yönetim Hesabı İcmal Cetvelini</a:t>
            </a:r>
            <a:r>
              <a:rPr lang="tr-TR" sz="2000" dirty="0">
                <a:solidFill>
                  <a:prstClr val="black"/>
                </a:solidFill>
                <a:latin typeface="Calibri"/>
              </a:rPr>
              <a:t> hazırlamak üzere merkezde mali hizmetler birimi yöneticisine bağlı konsolide görevlisi belirlenir.</a:t>
            </a:r>
          </a:p>
          <a:p>
            <a:pPr marL="12700" lvl="0" indent="0" algn="just">
              <a:lnSpc>
                <a:spcPct val="100000"/>
              </a:lnSpc>
              <a:spcBef>
                <a:spcPts val="775"/>
              </a:spcBef>
              <a:spcAft>
                <a:spcPts val="1200"/>
              </a:spcAft>
              <a:buNone/>
            </a:pPr>
            <a:r>
              <a:rPr lang="tr-TR" sz="2000" b="1" dirty="0">
                <a:solidFill>
                  <a:prstClr val="black"/>
                </a:solidFill>
                <a:latin typeface="Calibri"/>
              </a:rPr>
              <a:t>*</a:t>
            </a:r>
            <a:r>
              <a:rPr lang="tr-TR" sz="2000" dirty="0">
                <a:solidFill>
                  <a:srgbClr val="002060"/>
                </a:solidFill>
                <a:latin typeface="Calibri"/>
              </a:rPr>
              <a:t> </a:t>
            </a:r>
            <a:r>
              <a:rPr lang="tr-TR" sz="2000" dirty="0">
                <a:solidFill>
                  <a:prstClr val="black"/>
                </a:solidFill>
                <a:latin typeface="Calibri"/>
              </a:rPr>
              <a:t>Mali hizmetler birimince gerek görülmesi hâlinde ilçe, il, bölge teşkilatlarının en üst yöneticileri, merkez harcama birimlerinde ise harcama yetkilileri tarafından konsolide görevlisi görevlendirilebilir.</a:t>
            </a:r>
          </a:p>
          <a:p>
            <a:pPr marL="12700" lvl="0" indent="0" algn="just">
              <a:lnSpc>
                <a:spcPct val="100000"/>
              </a:lnSpc>
              <a:spcBef>
                <a:spcPts val="775"/>
              </a:spcBef>
              <a:spcAft>
                <a:spcPts val="1200"/>
              </a:spcAft>
              <a:buNone/>
            </a:pPr>
            <a:r>
              <a:rPr lang="tr-TR" sz="2000" b="1" dirty="0">
                <a:solidFill>
                  <a:prstClr val="black"/>
                </a:solidFill>
                <a:latin typeface="Calibri"/>
              </a:rPr>
              <a:t>*</a:t>
            </a:r>
            <a:r>
              <a:rPr lang="tr-TR" sz="2000" dirty="0">
                <a:solidFill>
                  <a:srgbClr val="002060"/>
                </a:solidFill>
                <a:latin typeface="Calibri"/>
              </a:rPr>
              <a:t> </a:t>
            </a:r>
            <a:r>
              <a:rPr lang="tr-TR" sz="2000" dirty="0">
                <a:solidFill>
                  <a:prstClr val="black"/>
                </a:solidFill>
                <a:latin typeface="Calibri"/>
              </a:rPr>
              <a:t>Taşınır kayıt ve işlemlerini bu amaçla oluşturulan taşınır bilişim sistemlerinde yürüten kamu idarelerinde; düzenlenecek </a:t>
            </a:r>
            <a:r>
              <a:rPr lang="tr-TR" sz="2000" b="1" dirty="0">
                <a:solidFill>
                  <a:prstClr val="black"/>
                </a:solidFill>
                <a:latin typeface="Calibri"/>
              </a:rPr>
              <a:t>İdare Taşınır Mal Yönetimi Ayrıntılı Hesap Cetveli</a:t>
            </a:r>
            <a:r>
              <a:rPr lang="tr-TR" sz="2000" dirty="0">
                <a:solidFill>
                  <a:prstClr val="black"/>
                </a:solidFill>
                <a:latin typeface="Calibri"/>
              </a:rPr>
              <a:t> ile </a:t>
            </a:r>
            <a:r>
              <a:rPr lang="tr-TR" sz="2000" b="1" dirty="0">
                <a:solidFill>
                  <a:prstClr val="black"/>
                </a:solidFill>
                <a:latin typeface="Calibri"/>
              </a:rPr>
              <a:t>İdare Taşınır Mal Yönetim Hesabı İcmal Cetvelinin</a:t>
            </a:r>
            <a:r>
              <a:rPr lang="tr-TR" sz="2000" dirty="0">
                <a:solidFill>
                  <a:prstClr val="black"/>
                </a:solidFill>
                <a:latin typeface="Calibri"/>
              </a:rPr>
              <a:t> hazırlanmasına esas teşkil eden cetvel ve raporlar ile merkez harcama birimlerince ihtiyaç duyulan </a:t>
            </a:r>
            <a:r>
              <a:rPr lang="tr-TR" sz="2000" b="1" dirty="0">
                <a:solidFill>
                  <a:prstClr val="black"/>
                </a:solidFill>
                <a:latin typeface="Calibri"/>
              </a:rPr>
              <a:t>Taşınır Hesap Cetveli,</a:t>
            </a:r>
            <a:r>
              <a:rPr lang="tr-TR" sz="2000" b="1" dirty="0">
                <a:solidFill>
                  <a:srgbClr val="1F497D">
                    <a:lumMod val="75000"/>
                  </a:srgbClr>
                </a:solidFill>
                <a:latin typeface="Calibri"/>
              </a:rPr>
              <a:t> </a:t>
            </a:r>
            <a:r>
              <a:rPr lang="tr-TR" sz="2000" dirty="0">
                <a:solidFill>
                  <a:prstClr val="black"/>
                </a:solidFill>
                <a:latin typeface="Calibri"/>
              </a:rPr>
              <a:t>gerektiğinde konsolide görevlilerince taşınır bilişim sisteminden alınır, merkez harcama birimlerinden veya taşradaki konsolide görevlilerinden ayrıca belge ortamında Taşınır Hesap Cetveli istenmez.</a:t>
            </a:r>
          </a:p>
        </p:txBody>
      </p:sp>
      <p:sp>
        <p:nvSpPr>
          <p:cNvPr id="4" name="Slayt Numarası Yer Tutucusu 3"/>
          <p:cNvSpPr>
            <a:spLocks noGrp="1"/>
          </p:cNvSpPr>
          <p:nvPr>
            <p:ph type="sldNum" sz="quarter" idx="12"/>
          </p:nvPr>
        </p:nvSpPr>
        <p:spPr/>
        <p:txBody>
          <a:bodyPr/>
          <a:lstStyle/>
          <a:p>
            <a:fld id="{34D2E9DF-FA13-4D97-AB30-D627723BF56C}" type="slidenum">
              <a:rPr lang="tr-TR" smtClean="0"/>
              <a:t>17</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414273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just">
              <a:lnSpc>
                <a:spcPct val="100000"/>
              </a:lnSpc>
              <a:spcBef>
                <a:spcPts val="775"/>
              </a:spcBef>
              <a:spcAft>
                <a:spcPts val="1200"/>
              </a:spcAft>
              <a:buNone/>
            </a:pPr>
            <a:r>
              <a:rPr lang="tr-TR" sz="2400" dirty="0" smtClean="0"/>
              <a:t>  </a:t>
            </a:r>
            <a:r>
              <a:rPr lang="tr-TR" sz="2000" b="1" dirty="0">
                <a:solidFill>
                  <a:srgbClr val="0070C0"/>
                </a:solidFill>
                <a:latin typeface="Calibri"/>
              </a:rPr>
              <a:t>Muhasebe yetkililerinin taşınır hesabına ilişkin görev ve sorumlulukları (Madde 8)</a:t>
            </a:r>
          </a:p>
          <a:p>
            <a:pPr marL="12700" lvl="0" indent="0" algn="just">
              <a:lnSpc>
                <a:spcPct val="100000"/>
              </a:lnSpc>
              <a:spcBef>
                <a:spcPts val="775"/>
              </a:spcBef>
              <a:spcAft>
                <a:spcPts val="1200"/>
              </a:spcAft>
              <a:buNone/>
            </a:pPr>
            <a:r>
              <a:rPr lang="tr-TR" sz="2400" b="1" spc="-10" dirty="0">
                <a:solidFill>
                  <a:prstClr val="black"/>
                </a:solidFill>
                <a:latin typeface="Calibri"/>
                <a:cs typeface="Calibri"/>
              </a:rPr>
              <a:t>*</a:t>
            </a:r>
            <a:r>
              <a:rPr lang="tr-TR" sz="2400" b="1" spc="-10" dirty="0">
                <a:solidFill>
                  <a:srgbClr val="002060"/>
                </a:solidFill>
                <a:latin typeface="Calibri"/>
                <a:cs typeface="Calibri"/>
              </a:rPr>
              <a:t> </a:t>
            </a:r>
            <a:r>
              <a:rPr lang="tr-TR" sz="2400" spc="-10" dirty="0">
                <a:solidFill>
                  <a:prstClr val="black"/>
                </a:solidFill>
                <a:latin typeface="Calibri"/>
                <a:cs typeface="Calibri"/>
              </a:rPr>
              <a:t>Taşınır işlemlerine ilişkin muhasebe kayıtları, Genel Yönetim Muhasebe Yönetmeliğine dayanılarak çıkarılmış ilgili muhasebe düzenlemeleri ve bu Yönetmelik hükümleri çerçevesinde muhasebe yetkilileri tarafından yapılır.</a:t>
            </a:r>
          </a:p>
          <a:p>
            <a:pPr marL="12700" lvl="0" indent="0" algn="just">
              <a:lnSpc>
                <a:spcPct val="100000"/>
              </a:lnSpc>
              <a:spcBef>
                <a:spcPts val="775"/>
              </a:spcBef>
              <a:spcAft>
                <a:spcPts val="1200"/>
              </a:spcAft>
              <a:buNone/>
            </a:pPr>
            <a:r>
              <a:rPr lang="tr-TR" sz="2400" b="1" dirty="0">
                <a:solidFill>
                  <a:prstClr val="black"/>
                </a:solidFill>
                <a:latin typeface="Calibri"/>
              </a:rPr>
              <a:t>*</a:t>
            </a:r>
            <a:r>
              <a:rPr lang="tr-TR" sz="2400" dirty="0">
                <a:solidFill>
                  <a:prstClr val="black"/>
                </a:solidFill>
                <a:latin typeface="Calibri"/>
              </a:rPr>
              <a:t> Muhasebe yetkilileri, harcama birimlerince hazırlanan </a:t>
            </a:r>
            <a:r>
              <a:rPr lang="tr-TR" sz="2400" b="1" dirty="0">
                <a:solidFill>
                  <a:prstClr val="black"/>
                </a:solidFill>
                <a:latin typeface="Calibri"/>
              </a:rPr>
              <a:t>Harcama Birimi Taşınır Mal Yönetim Hesabı Cetvelinde gösterilen tutarların muhasebe kayıtlarıyla uygunluğunu </a:t>
            </a:r>
            <a:r>
              <a:rPr lang="tr-TR" sz="2400" dirty="0">
                <a:solidFill>
                  <a:prstClr val="black"/>
                </a:solidFill>
                <a:latin typeface="Calibri"/>
              </a:rPr>
              <a:t>kontrol ederek onayladıktan sonra, harcama yetkilisine göndermekle görevli ve sorumludurlar.</a:t>
            </a:r>
          </a:p>
          <a:p>
            <a:pPr marL="12700" lvl="0" indent="0" algn="just">
              <a:lnSpc>
                <a:spcPct val="100000"/>
              </a:lnSpc>
              <a:spcBef>
                <a:spcPts val="775"/>
              </a:spcBef>
              <a:spcAft>
                <a:spcPts val="1200"/>
              </a:spcAft>
              <a:buNone/>
            </a:pPr>
            <a:r>
              <a:rPr lang="tr-TR" sz="2400" b="1" dirty="0">
                <a:solidFill>
                  <a:prstClr val="black"/>
                </a:solidFill>
                <a:latin typeface="Calibri"/>
              </a:rPr>
              <a:t>*</a:t>
            </a:r>
            <a:r>
              <a:rPr lang="tr-TR" sz="2400" dirty="0">
                <a:solidFill>
                  <a:prstClr val="black"/>
                </a:solidFill>
                <a:latin typeface="Calibri"/>
              </a:rPr>
              <a:t> Muhasebe yetkililerinin bu Yönetmelikteki görevleriyle ilgili sorumlulukları, taşınır işlemlerine ilişkin muhasebe kayıtlarının, dayanağı belgelere uygunluğu ile harcama birimlerince hazırlanan </a:t>
            </a:r>
            <a:r>
              <a:rPr lang="tr-TR" sz="2400" b="1" dirty="0">
                <a:solidFill>
                  <a:prstClr val="black"/>
                </a:solidFill>
                <a:latin typeface="Calibri"/>
              </a:rPr>
              <a:t>Harcama Birimi Taşınır Mal Yönetim Hesabı Cetvellerini inceleyip onaylayarak harcama yetkilisine vermekle sınırlıdır.</a:t>
            </a:r>
          </a:p>
        </p:txBody>
      </p:sp>
      <p:sp>
        <p:nvSpPr>
          <p:cNvPr id="4" name="Slayt Numarası Yer Tutucusu 3"/>
          <p:cNvSpPr>
            <a:spLocks noGrp="1"/>
          </p:cNvSpPr>
          <p:nvPr>
            <p:ph type="sldNum" sz="quarter" idx="12"/>
          </p:nvPr>
        </p:nvSpPr>
        <p:spPr/>
        <p:txBody>
          <a:bodyPr/>
          <a:lstStyle/>
          <a:p>
            <a:fld id="{34D2E9DF-FA13-4D97-AB30-D627723BF56C}" type="slidenum">
              <a:rPr lang="tr-TR" smtClean="0"/>
              <a:t>18</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33454022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just">
              <a:lnSpc>
                <a:spcPct val="100000"/>
              </a:lnSpc>
              <a:spcBef>
                <a:spcPts val="775"/>
              </a:spcBef>
              <a:spcAft>
                <a:spcPts val="800"/>
              </a:spcAft>
              <a:buNone/>
            </a:pPr>
            <a:r>
              <a:rPr lang="tr-TR" sz="2400" dirty="0" smtClean="0"/>
              <a:t>  </a:t>
            </a:r>
            <a:r>
              <a:rPr lang="tr-TR" sz="1600" b="1" spc="-10" dirty="0">
                <a:solidFill>
                  <a:srgbClr val="0070C0"/>
                </a:solidFill>
                <a:latin typeface="Calibri"/>
                <a:cs typeface="Calibri"/>
              </a:rPr>
              <a:t>Belge ve cetveller (Madde 10)</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Varlık İşlem Fişi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Taşınır Teslim Belgesi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Taşınır İstek Belgesi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Dayanıklı Taşınırlar </a:t>
            </a:r>
            <a:r>
              <a:rPr lang="tr-TR" sz="2000" b="1" spc="-10" dirty="0" smtClean="0">
                <a:solidFill>
                  <a:prstClr val="black"/>
                </a:solidFill>
                <a:latin typeface="Calibri"/>
                <a:cs typeface="Calibri"/>
              </a:rPr>
              <a:t>Listesi</a:t>
            </a:r>
            <a:endParaRPr lang="tr-TR" sz="2000" b="1" spc="-10" dirty="0">
              <a:solidFill>
                <a:prstClr val="black"/>
              </a:solidFill>
              <a:latin typeface="Calibri"/>
              <a:cs typeface="Calibri"/>
            </a:endParaRP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Kayıttan Düşme Teklif ve Onay Tutanağı</a:t>
            </a:r>
          </a:p>
          <a:p>
            <a:pPr marL="298450" lvl="0" indent="-285750" algn="just">
              <a:lnSpc>
                <a:spcPct val="100000"/>
              </a:lnSpc>
              <a:spcBef>
                <a:spcPts val="100"/>
              </a:spcBef>
              <a:spcAft>
                <a:spcPts val="100"/>
              </a:spcAft>
              <a:buFont typeface="Wingdings" panose="05000000000000000000" pitchFamily="2" charset="2"/>
              <a:buChar char="Ø"/>
            </a:pPr>
            <a:r>
              <a:rPr lang="pt-BR" sz="2000" b="1" spc="-10" dirty="0">
                <a:solidFill>
                  <a:prstClr val="black"/>
                </a:solidFill>
                <a:latin typeface="Calibri"/>
                <a:cs typeface="Calibri"/>
              </a:rPr>
              <a:t>Ambar Devir ve Teslim Tutanağı</a:t>
            </a:r>
            <a:endParaRPr lang="tr-TR" sz="2000" b="1" spc="-10" dirty="0">
              <a:solidFill>
                <a:prstClr val="black"/>
              </a:solidFill>
              <a:latin typeface="Calibri"/>
              <a:cs typeface="Calibri"/>
            </a:endParaRP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Sayım Tutanağı</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Taşınır Sayım ve Döküm Cetveli</a:t>
            </a:r>
          </a:p>
          <a:p>
            <a:pPr marL="298450" lvl="0" indent="-285750" algn="just">
              <a:lnSpc>
                <a:spcPct val="100000"/>
              </a:lnSpc>
              <a:spcBef>
                <a:spcPts val="100"/>
              </a:spcBef>
              <a:spcAft>
                <a:spcPts val="100"/>
              </a:spcAft>
              <a:buFont typeface="Wingdings" panose="05000000000000000000" pitchFamily="2" charset="2"/>
              <a:buChar char="Ø"/>
            </a:pPr>
            <a:r>
              <a:rPr lang="pt-BR" sz="2000" b="1" spc="-10" dirty="0">
                <a:solidFill>
                  <a:prstClr val="black"/>
                </a:solidFill>
                <a:latin typeface="Calibri"/>
                <a:cs typeface="Calibri"/>
              </a:rPr>
              <a:t>Harcama Birimi Taşınır Mal Yönetim Hesabı Cetveli</a:t>
            </a:r>
            <a:endParaRPr lang="tr-TR" sz="2000" b="1" spc="-10" dirty="0">
              <a:solidFill>
                <a:prstClr val="black"/>
              </a:solidFill>
              <a:latin typeface="Calibri"/>
              <a:cs typeface="Calibri"/>
            </a:endParaRP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Taşınır Hesap Cetveli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İdare Taşınır Mal Yönetimi Ayrıntılı Hesap Cetveli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İdare Taşınır Mal Yönetim Hesabı İcmal Cetveli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Müze/Kütüphane Yönetim Hesabı Cetveli</a:t>
            </a:r>
          </a:p>
          <a:p>
            <a:pPr marL="298450" lvl="0" indent="-285750" algn="just">
              <a:lnSpc>
                <a:spcPct val="100000"/>
              </a:lnSpc>
              <a:spcBef>
                <a:spcPts val="100"/>
              </a:spcBef>
              <a:spcAft>
                <a:spcPts val="100"/>
              </a:spcAft>
              <a:buFont typeface="Wingdings" panose="05000000000000000000" pitchFamily="2" charset="2"/>
              <a:buChar char="Ø"/>
            </a:pPr>
            <a:r>
              <a:rPr lang="tr-TR" sz="2000" b="1" spc="-10" dirty="0">
                <a:solidFill>
                  <a:prstClr val="black"/>
                </a:solidFill>
                <a:latin typeface="Calibri"/>
                <a:cs typeface="Calibri"/>
              </a:rPr>
              <a:t>Tesis Bileşenleri Cetveli</a:t>
            </a:r>
            <a:endParaRPr lang="tr-TR" sz="2000" b="1" spc="-10" dirty="0">
              <a:solidFill>
                <a:srgbClr val="1F497D"/>
              </a:solidFill>
              <a:latin typeface="Calibri"/>
              <a:cs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19</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3976266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3" name="Slayt Numarası Yer Tutucusu 2"/>
          <p:cNvSpPr>
            <a:spLocks noGrp="1"/>
          </p:cNvSpPr>
          <p:nvPr>
            <p:ph type="sldNum" sz="quarter" idx="12"/>
          </p:nvPr>
        </p:nvSpPr>
        <p:spPr/>
        <p:txBody>
          <a:bodyPr/>
          <a:lstStyle/>
          <a:p>
            <a:fld id="{34D2E9DF-FA13-4D97-AB30-D627723BF56C}" type="slidenum">
              <a:rPr lang="tr-TR" smtClean="0"/>
              <a:t>2</a:t>
            </a:fld>
            <a:endParaRPr lang="tr-TR"/>
          </a:p>
        </p:txBody>
      </p:sp>
      <p:sp>
        <p:nvSpPr>
          <p:cNvPr id="9" name="Dikdörtgen 8"/>
          <p:cNvSpPr/>
          <p:nvPr/>
        </p:nvSpPr>
        <p:spPr>
          <a:xfrm>
            <a:off x="457199" y="1446415"/>
            <a:ext cx="11388437" cy="5192575"/>
          </a:xfrm>
          <a:prstGeom prst="rect">
            <a:avLst/>
          </a:prstGeom>
        </p:spPr>
        <p:txBody>
          <a:bodyPr wrap="square">
            <a:spAutoFit/>
          </a:bodyPr>
          <a:lstStyle/>
          <a:p>
            <a:pPr indent="449580" algn="ctr">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TAŞINIR İŞLEMLERİ VE  HARCAMA YETKİLİLERİNİN</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SORUMLULUĞU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5018 Sayılı Kamu Mali Yönetim ve Kontrol Kanunun Taşınır ve Taşınmazlar başlıklı 3.üncü kısmı ile taşınırlar ile ilgili kanuni düzenleme yapılmıştır.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ts val="1525"/>
              </a:lnSpc>
              <a:spcAft>
                <a:spcPts val="0"/>
              </a:spcAft>
            </a:pP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5018 sayılı kanunun Mal yönetiminde etkililik ve sorumluluk</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başlıklı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48 maddesinde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Kamu idareleri, </a:t>
            </a: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nSpc>
                <a:spcPts val="1525"/>
              </a:lnSpc>
              <a:spcAft>
                <a:spcPts val="0"/>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taşınırların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yönetimi, kaydı, muhafazası ve kullanımından sorumludurlar. Taşınırların özelliğinden veya olağan </a:t>
            </a: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nSpc>
                <a:spcPts val="1525"/>
              </a:lnSpc>
              <a:spcAft>
                <a:spcPts val="0"/>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kullanımından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kaynaklanan yıpranma ile usulüne uygun olarak belirlenen firelerden dolayı sorumluluk aranmaz.</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50215">
              <a:lnSpc>
                <a:spcPts val="1525"/>
              </a:lnSpc>
              <a:spcAft>
                <a:spcPts val="0"/>
              </a:spcAft>
            </a:pPr>
            <a:endParaRPr lang="tr-TR" spc="-1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spc="-1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Kullanılmak </a:t>
            </a:r>
            <a:r>
              <a:rPr lang="tr-TR"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üzere taşınır teslim edilen görevliler, taşınırın korunmasından ve taşınıra verilen zararlardan </a:t>
            </a:r>
            <a:endParaRPr lang="tr-TR" spc="-1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endParaRPr lang="tr-TR"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spc="-1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sorumludur</a:t>
            </a:r>
            <a:r>
              <a:rPr lang="tr-TR"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Kamu idareleri, verilen zararların sorumlularına ödettirilmesini sağlamakla yükümlüdür.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50215">
              <a:lnSpc>
                <a:spcPts val="1525"/>
              </a:lnSpc>
              <a:spcAft>
                <a:spcPts val="0"/>
              </a:spcAft>
            </a:pP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Kamu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idarelerine ait malları edinme, kiralama, tahsis, yönetim, kullanma ve elden çıkarma işlemleri, </a:t>
            </a:r>
          </a:p>
          <a:p>
            <a:pPr indent="450215">
              <a:lnSpc>
                <a:spcPts val="1525"/>
              </a:lnSpc>
              <a:spcAft>
                <a:spcPts val="0"/>
              </a:spcAft>
            </a:pP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mevzuatında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öngörülen kurallar dahilinde hizmetin amacına uygun olarak verimlilik ve tutumluluk ilkesine göre </a:t>
            </a: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yapılır</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Bu ilkeye aykırı eylem ve işlemlerden doğacak zararlardan, malların yönetimi veya kullanılması </a:t>
            </a: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endPar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nSpc>
                <a:spcPts val="1525"/>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hususunda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yetki verilenler sorumludur.” denilmiştir.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r>
              <a:rPr lang="tr-TR" dirty="0" smtClean="0"/>
              <a:t> </a:t>
            </a:r>
            <a:endParaRPr lang="tr-TR" dirty="0"/>
          </a:p>
        </p:txBody>
      </p:sp>
    </p:spTree>
    <p:extLst>
      <p:ext uri="{BB962C8B-B14F-4D97-AF65-F5344CB8AC3E}">
        <p14:creationId xmlns:p14="http://schemas.microsoft.com/office/powerpoint/2010/main" val="207723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just">
              <a:lnSpc>
                <a:spcPct val="100000"/>
              </a:lnSpc>
              <a:spcBef>
                <a:spcPts val="775"/>
              </a:spcBef>
              <a:spcAft>
                <a:spcPts val="800"/>
              </a:spcAft>
              <a:buNone/>
            </a:pPr>
            <a:r>
              <a:rPr lang="tr-TR" sz="2400" dirty="0" smtClean="0"/>
              <a:t>  </a:t>
            </a:r>
            <a:r>
              <a:rPr lang="tr-TR" sz="2200"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200" b="1" spc="-10" dirty="0">
                <a:solidFill>
                  <a:srgbClr val="0070C0"/>
                </a:solidFill>
                <a:latin typeface="Calibri"/>
                <a:cs typeface="Calibri"/>
              </a:rPr>
              <a:t>a) Varlık İşlem Fişi:</a:t>
            </a:r>
            <a:r>
              <a:rPr lang="tr-TR" sz="2200" b="1" spc="-10" dirty="0">
                <a:solidFill>
                  <a:srgbClr val="1F497D"/>
                </a:solidFill>
                <a:latin typeface="Calibri"/>
                <a:cs typeface="Calibri"/>
              </a:rPr>
              <a:t> </a:t>
            </a:r>
            <a:r>
              <a:rPr lang="tr-TR" sz="2200" spc="-10" dirty="0">
                <a:solidFill>
                  <a:prstClr val="black"/>
                </a:solidFill>
                <a:latin typeface="Calibri"/>
                <a:cs typeface="Calibri"/>
              </a:rPr>
              <a:t>İlgili mevzuatı çerçevesinde kabul edilerek teslim alınan taşınırların </a:t>
            </a:r>
            <a:r>
              <a:rPr lang="tr-TR" sz="2200" b="1" spc="-10" dirty="0">
                <a:solidFill>
                  <a:prstClr val="black"/>
                </a:solidFill>
                <a:latin typeface="Calibri"/>
                <a:cs typeface="Calibri"/>
              </a:rPr>
              <a:t>girişleri</a:t>
            </a:r>
            <a:r>
              <a:rPr lang="tr-TR" sz="2200" spc="-10" dirty="0">
                <a:solidFill>
                  <a:prstClr val="black"/>
                </a:solidFill>
                <a:latin typeface="Calibri"/>
                <a:cs typeface="Calibri"/>
              </a:rPr>
              <a:t> ile taşınırların </a:t>
            </a:r>
            <a:r>
              <a:rPr lang="tr-TR" sz="2200" b="1" spc="-10" dirty="0">
                <a:solidFill>
                  <a:prstClr val="black"/>
                </a:solidFill>
                <a:latin typeface="Calibri"/>
                <a:cs typeface="Calibri"/>
              </a:rPr>
              <a:t>çıkış</a:t>
            </a:r>
            <a:r>
              <a:rPr lang="tr-TR" sz="2200" spc="-10" dirty="0">
                <a:solidFill>
                  <a:prstClr val="black"/>
                </a:solidFill>
                <a:latin typeface="Calibri"/>
                <a:cs typeface="Calibri"/>
              </a:rPr>
              <a:t> ve </a:t>
            </a:r>
            <a:r>
              <a:rPr lang="tr-TR" sz="2200" b="1" spc="-10" dirty="0">
                <a:solidFill>
                  <a:prstClr val="black"/>
                </a:solidFill>
                <a:latin typeface="Calibri"/>
                <a:cs typeface="Calibri"/>
              </a:rPr>
              <a:t>ambarlar arasında devir işlemlerinde</a:t>
            </a:r>
            <a:r>
              <a:rPr lang="tr-TR" sz="2200" spc="-10" dirty="0">
                <a:solidFill>
                  <a:prstClr val="black"/>
                </a:solidFill>
                <a:latin typeface="Calibri"/>
                <a:cs typeface="Calibri"/>
              </a:rPr>
              <a:t>, dayanıklı taşınırların niteliklerini değiştiren esaslı onarım ve ilaveler sonucu </a:t>
            </a:r>
            <a:r>
              <a:rPr lang="tr-TR" sz="2200" b="1" spc="-10" dirty="0">
                <a:solidFill>
                  <a:prstClr val="black"/>
                </a:solidFill>
                <a:latin typeface="Calibri"/>
                <a:cs typeface="Calibri"/>
              </a:rPr>
              <a:t>değer artışlarında, </a:t>
            </a:r>
            <a:r>
              <a:rPr lang="tr-TR" sz="2200" spc="-10" dirty="0">
                <a:solidFill>
                  <a:prstClr val="black"/>
                </a:solidFill>
                <a:latin typeface="Calibri"/>
                <a:cs typeface="Calibri"/>
              </a:rPr>
              <a:t>kayıtlara esas olmak üzere Varlık İşlem Fişi düzenlenir.</a:t>
            </a:r>
          </a:p>
          <a:p>
            <a:pPr marL="12700" lvl="0" indent="0" algn="just">
              <a:lnSpc>
                <a:spcPct val="100000"/>
              </a:lnSpc>
              <a:spcBef>
                <a:spcPts val="775"/>
              </a:spcBef>
              <a:spcAft>
                <a:spcPts val="800"/>
              </a:spcAft>
              <a:buNone/>
            </a:pPr>
            <a:r>
              <a:rPr lang="tr-TR" sz="2200" spc="-10" dirty="0">
                <a:solidFill>
                  <a:prstClr val="black"/>
                </a:solidFill>
                <a:latin typeface="Calibri"/>
                <a:cs typeface="Calibri"/>
              </a:rPr>
              <a:t>İhtiyaç duyulduğunda kullanılmak üzere satın alınarak </a:t>
            </a:r>
            <a:r>
              <a:rPr lang="tr-TR" sz="2200" b="1" spc="-10" dirty="0">
                <a:solidFill>
                  <a:prstClr val="black"/>
                </a:solidFill>
                <a:latin typeface="Calibri"/>
                <a:cs typeface="Calibri"/>
              </a:rPr>
              <a:t>depolanan</a:t>
            </a:r>
            <a:r>
              <a:rPr lang="tr-TR" sz="2200" spc="-10" dirty="0">
                <a:solidFill>
                  <a:prstClr val="black"/>
                </a:solidFill>
                <a:latin typeface="Calibri"/>
                <a:cs typeface="Calibri"/>
              </a:rPr>
              <a:t> ya da </a:t>
            </a:r>
            <a:r>
              <a:rPr lang="tr-TR" sz="2200" b="1" spc="-10" dirty="0">
                <a:solidFill>
                  <a:prstClr val="black"/>
                </a:solidFill>
                <a:latin typeface="Calibri"/>
                <a:cs typeface="Calibri"/>
              </a:rPr>
              <a:t>arşivlenenler</a:t>
            </a:r>
            <a:r>
              <a:rPr lang="tr-TR" sz="2200" spc="-10" dirty="0">
                <a:solidFill>
                  <a:prstClr val="black"/>
                </a:solidFill>
                <a:latin typeface="Calibri"/>
                <a:cs typeface="Calibri"/>
              </a:rPr>
              <a:t> ile süreli yayınlardan </a:t>
            </a:r>
            <a:r>
              <a:rPr lang="tr-TR" sz="2200" b="1" spc="-10" dirty="0" err="1">
                <a:solidFill>
                  <a:prstClr val="black"/>
                </a:solidFill>
                <a:latin typeface="Calibri"/>
                <a:cs typeface="Calibri"/>
              </a:rPr>
              <a:t>ciltletilmiş</a:t>
            </a:r>
            <a:r>
              <a:rPr lang="tr-TR" sz="2200" b="1" spc="-10" dirty="0">
                <a:solidFill>
                  <a:prstClr val="black"/>
                </a:solidFill>
                <a:latin typeface="Calibri"/>
                <a:cs typeface="Calibri"/>
              </a:rPr>
              <a:t> olanlar hariç</a:t>
            </a:r>
            <a:r>
              <a:rPr lang="tr-TR" sz="2200" spc="-10" dirty="0">
                <a:solidFill>
                  <a:prstClr val="black"/>
                </a:solidFill>
                <a:latin typeface="Calibri"/>
                <a:cs typeface="Calibri"/>
              </a:rPr>
              <a:t> olmak üzere aşağıda sayılan hâllerde </a:t>
            </a:r>
            <a:r>
              <a:rPr lang="tr-TR" sz="2200" b="1" u="sng" spc="-10" dirty="0">
                <a:solidFill>
                  <a:prstClr val="black"/>
                </a:solidFill>
                <a:latin typeface="Calibri"/>
                <a:cs typeface="Calibri"/>
              </a:rPr>
              <a:t>Varlık İşlem Fişi düzenlenmez:</a:t>
            </a:r>
          </a:p>
        </p:txBody>
      </p:sp>
      <p:sp>
        <p:nvSpPr>
          <p:cNvPr id="4" name="Slayt Numarası Yer Tutucusu 3"/>
          <p:cNvSpPr>
            <a:spLocks noGrp="1"/>
          </p:cNvSpPr>
          <p:nvPr>
            <p:ph type="sldNum" sz="quarter" idx="12"/>
          </p:nvPr>
        </p:nvSpPr>
        <p:spPr/>
        <p:txBody>
          <a:bodyPr/>
          <a:lstStyle/>
          <a:p>
            <a:fld id="{34D2E9DF-FA13-4D97-AB30-D627723BF56C}" type="slidenum">
              <a:rPr lang="tr-TR" smtClean="0"/>
              <a:t>20</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765932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just">
              <a:lnSpc>
                <a:spcPct val="100000"/>
              </a:lnSpc>
              <a:spcBef>
                <a:spcPts val="775"/>
              </a:spcBef>
              <a:spcAft>
                <a:spcPts val="800"/>
              </a:spcAft>
              <a:buNone/>
            </a:pPr>
            <a:r>
              <a:rPr lang="tr-TR" sz="2400" dirty="0" smtClean="0"/>
              <a:t>  </a:t>
            </a:r>
            <a:r>
              <a:rPr lang="tr-TR" sz="2400" b="1" spc="-10" dirty="0">
                <a:solidFill>
                  <a:srgbClr val="0070C0"/>
                </a:solidFill>
                <a:latin typeface="Calibri"/>
                <a:cs typeface="Calibri"/>
              </a:rPr>
              <a:t>Belge ve cetveller (Madde 10-(1)/a) Varlık İşlem Fişi Düzenlenmeyecek Hâller)</a:t>
            </a:r>
          </a:p>
          <a:p>
            <a:pPr marL="12700" lvl="0" indent="0" algn="just">
              <a:lnSpc>
                <a:spcPct val="100000"/>
              </a:lnSpc>
              <a:spcBef>
                <a:spcPts val="775"/>
              </a:spcBef>
              <a:spcAft>
                <a:spcPts val="800"/>
              </a:spcAft>
              <a:buNone/>
            </a:pPr>
            <a:r>
              <a:rPr lang="tr-TR" sz="2000" b="1" spc="-10" dirty="0">
                <a:solidFill>
                  <a:prstClr val="black"/>
                </a:solidFill>
                <a:latin typeface="Calibri"/>
                <a:cs typeface="Calibri"/>
              </a:rPr>
              <a:t>1)</a:t>
            </a:r>
            <a:r>
              <a:rPr lang="tr-TR" sz="2000" b="1" spc="-10" dirty="0">
                <a:solidFill>
                  <a:srgbClr val="1F497D"/>
                </a:solidFill>
                <a:latin typeface="Calibri"/>
                <a:cs typeface="Calibri"/>
              </a:rPr>
              <a:t> </a:t>
            </a:r>
            <a:r>
              <a:rPr lang="tr-TR" sz="2000" spc="-10" dirty="0">
                <a:solidFill>
                  <a:prstClr val="black"/>
                </a:solidFill>
                <a:latin typeface="Calibri"/>
                <a:cs typeface="Calibri"/>
              </a:rPr>
              <a:t>Satın alındığı andan itibaren tüketimi yapılan kum, çakıl, bahçe toprağı, bahçe gübresi ve benzeri maddeler ile iletim ve dağıtım hatlarından sunulan elektrik, su ve doğalgaz alımları.</a:t>
            </a:r>
          </a:p>
          <a:p>
            <a:pPr marL="12700" lvl="0" indent="0" algn="just">
              <a:lnSpc>
                <a:spcPct val="100000"/>
              </a:lnSpc>
              <a:spcBef>
                <a:spcPts val="775"/>
              </a:spcBef>
              <a:spcAft>
                <a:spcPts val="800"/>
              </a:spcAft>
              <a:buNone/>
            </a:pPr>
            <a:r>
              <a:rPr lang="tr-TR" sz="2000" b="1" spc="-10" dirty="0">
                <a:solidFill>
                  <a:prstClr val="black"/>
                </a:solidFill>
                <a:latin typeface="Calibri"/>
                <a:cs typeface="Calibri"/>
              </a:rPr>
              <a:t>2)</a:t>
            </a:r>
            <a:r>
              <a:rPr lang="tr-TR" sz="2000" b="1" spc="-10" dirty="0">
                <a:solidFill>
                  <a:srgbClr val="002060"/>
                </a:solidFill>
                <a:latin typeface="Calibri"/>
                <a:cs typeface="Calibri"/>
              </a:rPr>
              <a:t> </a:t>
            </a:r>
            <a:r>
              <a:rPr lang="tr-TR" sz="2000" spc="-10" dirty="0">
                <a:solidFill>
                  <a:prstClr val="black"/>
                </a:solidFill>
                <a:latin typeface="Calibri"/>
                <a:cs typeface="Calibri"/>
              </a:rPr>
              <a:t>Tesis, makine, cihaz, taşıt ve iş makineleri ile demirbaşların servislerince yapılan bakım ve onarımlarında kullanılan yedek parçalar ile doğrudan taşıtların depolarına konulan akaryakıt, likit gaz (LPG) ve yağlar.</a:t>
            </a:r>
          </a:p>
          <a:p>
            <a:pPr marL="12700" lvl="0" indent="0" algn="just">
              <a:lnSpc>
                <a:spcPct val="100000"/>
              </a:lnSpc>
              <a:spcBef>
                <a:spcPts val="775"/>
              </a:spcBef>
              <a:spcAft>
                <a:spcPts val="800"/>
              </a:spcAft>
              <a:buNone/>
            </a:pPr>
            <a:r>
              <a:rPr lang="tr-TR" sz="2000" b="1" spc="-10" dirty="0">
                <a:solidFill>
                  <a:prstClr val="black"/>
                </a:solidFill>
                <a:latin typeface="Calibri"/>
                <a:cs typeface="Calibri"/>
              </a:rPr>
              <a:t>3)</a:t>
            </a:r>
            <a:r>
              <a:rPr lang="tr-TR" sz="2000" b="1" spc="-10" dirty="0">
                <a:solidFill>
                  <a:srgbClr val="1F497D"/>
                </a:solidFill>
                <a:latin typeface="Calibri"/>
                <a:cs typeface="Calibri"/>
              </a:rPr>
              <a:t> </a:t>
            </a:r>
            <a:r>
              <a:rPr lang="tr-TR" sz="2000" spc="-10" dirty="0">
                <a:solidFill>
                  <a:prstClr val="black"/>
                </a:solidFill>
                <a:latin typeface="Calibri"/>
                <a:cs typeface="Calibri"/>
              </a:rPr>
              <a:t>Kısa sürede tüketilen mutfak tipi tüplere ve yangın söndürme tüplerine yapılan gaz </a:t>
            </a:r>
            <a:r>
              <a:rPr lang="tr-TR" sz="2000" spc="-10" dirty="0" err="1">
                <a:solidFill>
                  <a:prstClr val="black"/>
                </a:solidFill>
                <a:latin typeface="Calibri"/>
                <a:cs typeface="Calibri"/>
              </a:rPr>
              <a:t>dolumları</a:t>
            </a:r>
            <a:r>
              <a:rPr lang="tr-TR" sz="2000" spc="-10" dirty="0">
                <a:solidFill>
                  <a:prstClr val="black"/>
                </a:solidFill>
                <a:latin typeface="Calibri"/>
                <a:cs typeface="Calibri"/>
              </a:rPr>
              <a:t>, laboratuvarlarda bulunan tüplere yapılan gaz ve sıvı </a:t>
            </a:r>
            <a:r>
              <a:rPr lang="tr-TR" sz="2000" spc="-10" dirty="0" err="1">
                <a:solidFill>
                  <a:prstClr val="black"/>
                </a:solidFill>
                <a:latin typeface="Calibri"/>
                <a:cs typeface="Calibri"/>
              </a:rPr>
              <a:t>dolumları</a:t>
            </a:r>
            <a:r>
              <a:rPr lang="tr-TR" sz="2000" spc="-10" dirty="0">
                <a:solidFill>
                  <a:prstClr val="black"/>
                </a:solidFill>
                <a:latin typeface="Calibri"/>
                <a:cs typeface="Calibri"/>
              </a:rPr>
              <a:t>, medikal gaz tüplerine yapılan tıbbi gaz </a:t>
            </a:r>
            <a:r>
              <a:rPr lang="tr-TR" sz="2000" spc="-10" dirty="0" err="1">
                <a:solidFill>
                  <a:prstClr val="black"/>
                </a:solidFill>
                <a:latin typeface="Calibri"/>
                <a:cs typeface="Calibri"/>
              </a:rPr>
              <a:t>dolumları</a:t>
            </a:r>
            <a:r>
              <a:rPr lang="tr-TR" sz="2000" spc="-10" dirty="0">
                <a:solidFill>
                  <a:prstClr val="black"/>
                </a:solidFill>
                <a:latin typeface="Calibri"/>
                <a:cs typeface="Calibri"/>
              </a:rPr>
              <a:t> ile yazıcı kartuşlarının </a:t>
            </a:r>
            <a:r>
              <a:rPr lang="tr-TR" sz="2000" spc="-10" dirty="0" err="1">
                <a:solidFill>
                  <a:prstClr val="black"/>
                </a:solidFill>
                <a:latin typeface="Calibri"/>
                <a:cs typeface="Calibri"/>
              </a:rPr>
              <a:t>dolumları</a:t>
            </a:r>
            <a:r>
              <a:rPr lang="tr-TR" sz="2000" spc="-10" dirty="0">
                <a:solidFill>
                  <a:prstClr val="black"/>
                </a:solidFill>
                <a:latin typeface="Calibri"/>
                <a:cs typeface="Calibri"/>
              </a:rPr>
              <a:t>.</a:t>
            </a:r>
          </a:p>
          <a:p>
            <a:pPr marL="12700" lvl="0" indent="0" algn="just">
              <a:lnSpc>
                <a:spcPct val="100000"/>
              </a:lnSpc>
              <a:spcBef>
                <a:spcPts val="775"/>
              </a:spcBef>
              <a:spcAft>
                <a:spcPts val="800"/>
              </a:spcAft>
              <a:buNone/>
            </a:pPr>
            <a:r>
              <a:rPr lang="tr-TR" sz="2000" b="1" dirty="0">
                <a:solidFill>
                  <a:prstClr val="black"/>
                </a:solidFill>
                <a:latin typeface="Calibri"/>
              </a:rPr>
              <a:t>4)</a:t>
            </a:r>
            <a:r>
              <a:rPr lang="tr-TR" sz="2000" b="1" dirty="0">
                <a:solidFill>
                  <a:srgbClr val="002060"/>
                </a:solidFill>
                <a:latin typeface="Calibri"/>
              </a:rPr>
              <a:t> </a:t>
            </a:r>
            <a:r>
              <a:rPr lang="tr-TR" sz="2000" dirty="0">
                <a:solidFill>
                  <a:prstClr val="black"/>
                </a:solidFill>
                <a:latin typeface="Calibri"/>
              </a:rPr>
              <a:t>Dergi ve gazete gibi süreli yayınlar ile arşivlenme niteliği olmayan kütüphane materyalleri.</a:t>
            </a:r>
          </a:p>
          <a:p>
            <a:pPr marL="12700" lvl="0" indent="0" algn="just">
              <a:lnSpc>
                <a:spcPct val="100000"/>
              </a:lnSpc>
              <a:spcBef>
                <a:spcPts val="775"/>
              </a:spcBef>
              <a:spcAft>
                <a:spcPts val="800"/>
              </a:spcAft>
              <a:buNone/>
            </a:pPr>
            <a:r>
              <a:rPr lang="tr-TR" sz="2000" b="1" dirty="0">
                <a:solidFill>
                  <a:prstClr val="black"/>
                </a:solidFill>
                <a:latin typeface="Calibri"/>
              </a:rPr>
              <a:t>5)</a:t>
            </a:r>
            <a:r>
              <a:rPr lang="tr-TR" sz="2000" b="1" dirty="0">
                <a:solidFill>
                  <a:srgbClr val="002060"/>
                </a:solidFill>
                <a:latin typeface="Calibri"/>
              </a:rPr>
              <a:t> </a:t>
            </a:r>
            <a:r>
              <a:rPr lang="tr-TR" sz="2000" dirty="0">
                <a:solidFill>
                  <a:prstClr val="black"/>
                </a:solidFill>
                <a:latin typeface="Calibri"/>
              </a:rPr>
              <a:t>Bütçenin temsil ve tanıtma giderleri tertibinden alınan yiyecek ve içecekler.</a:t>
            </a:r>
          </a:p>
        </p:txBody>
      </p:sp>
      <p:sp>
        <p:nvSpPr>
          <p:cNvPr id="4" name="Slayt Numarası Yer Tutucusu 3"/>
          <p:cNvSpPr>
            <a:spLocks noGrp="1"/>
          </p:cNvSpPr>
          <p:nvPr>
            <p:ph type="sldNum" sz="quarter" idx="12"/>
          </p:nvPr>
        </p:nvSpPr>
        <p:spPr/>
        <p:txBody>
          <a:bodyPr/>
          <a:lstStyle/>
          <a:p>
            <a:fld id="{34D2E9DF-FA13-4D97-AB30-D627723BF56C}" type="slidenum">
              <a:rPr lang="tr-TR" smtClean="0"/>
              <a:t>21</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572055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lnSpcReduction="10000"/>
          </a:bodyPr>
          <a:lstStyle/>
          <a:p>
            <a:pPr marL="12700" lvl="0" indent="0" algn="ctr">
              <a:lnSpc>
                <a:spcPct val="100000"/>
              </a:lnSpc>
              <a:spcBef>
                <a:spcPts val="775"/>
              </a:spcBef>
              <a:spcAft>
                <a:spcPts val="800"/>
              </a:spcAft>
              <a:buNone/>
            </a:pPr>
            <a:r>
              <a:rPr lang="tr-TR" sz="2400" dirty="0" smtClean="0"/>
              <a:t>  </a:t>
            </a:r>
            <a:r>
              <a:rPr lang="tr-TR"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400" b="1" spc="-10" dirty="0">
                <a:solidFill>
                  <a:srgbClr val="0070C0"/>
                </a:solidFill>
                <a:latin typeface="Calibri"/>
                <a:cs typeface="Calibri"/>
              </a:rPr>
              <a:t>b) </a:t>
            </a:r>
            <a:r>
              <a:rPr lang="tr-TR" sz="2400" b="1" dirty="0">
                <a:solidFill>
                  <a:srgbClr val="0070C0"/>
                </a:solidFill>
                <a:latin typeface="Calibri"/>
              </a:rPr>
              <a:t>Taşınır Teslim Belgesi:</a:t>
            </a:r>
            <a:r>
              <a:rPr lang="tr-TR" sz="2400" b="1" dirty="0">
                <a:solidFill>
                  <a:srgbClr val="002060"/>
                </a:solidFill>
                <a:latin typeface="Calibri"/>
              </a:rPr>
              <a:t> </a:t>
            </a:r>
            <a:r>
              <a:rPr lang="tr-TR" sz="2400" dirty="0">
                <a:solidFill>
                  <a:prstClr val="black"/>
                </a:solidFill>
                <a:latin typeface="Calibri"/>
              </a:rPr>
              <a:t>Taşınır Kod Listesinde gösterilen </a:t>
            </a:r>
            <a:r>
              <a:rPr lang="tr-TR" sz="2400" b="1" dirty="0">
                <a:solidFill>
                  <a:prstClr val="black"/>
                </a:solidFill>
                <a:latin typeface="Calibri"/>
              </a:rPr>
              <a:t>kara taşıtları </a:t>
            </a:r>
            <a:r>
              <a:rPr lang="tr-TR" sz="2400" dirty="0">
                <a:solidFill>
                  <a:prstClr val="black"/>
                </a:solidFill>
                <a:latin typeface="Calibri"/>
              </a:rPr>
              <a:t>ve </a:t>
            </a:r>
            <a:r>
              <a:rPr lang="tr-TR" sz="2400" b="1" dirty="0">
                <a:solidFill>
                  <a:prstClr val="black"/>
                </a:solidFill>
                <a:latin typeface="Calibri"/>
              </a:rPr>
              <a:t>iş makinelerinin</a:t>
            </a:r>
            <a:r>
              <a:rPr lang="tr-TR" sz="2400" dirty="0">
                <a:solidFill>
                  <a:prstClr val="black"/>
                </a:solidFill>
                <a:latin typeface="Calibri"/>
              </a:rPr>
              <a:t> bunları sürekli olarak kullanacak personele verilmesinde Taşınır Teslim Belgesi düzenlenir. Taşınır Teslim Belgesi, vardiya usulü çalışılan yerlerde kullanılan kara taşıtları ve iş makineleri için işyerinde koordinasyonu sağlayan sorumlu yönetici adına düzenlenir. Sorumlu yönetici, kendisine teslim edilen taşıt veya iş makinesi ile kullanıcısını ayrıca tutulacak kayıtlarda izler. </a:t>
            </a:r>
            <a:r>
              <a:rPr lang="tr-TR" sz="2400" b="1" dirty="0">
                <a:solidFill>
                  <a:prstClr val="black"/>
                </a:solidFill>
                <a:latin typeface="Calibri"/>
              </a:rPr>
              <a:t>Demirbaş, makine ve cihazların</a:t>
            </a:r>
            <a:r>
              <a:rPr lang="tr-TR" sz="2400" dirty="0">
                <a:solidFill>
                  <a:prstClr val="black"/>
                </a:solidFill>
                <a:latin typeface="Calibri"/>
              </a:rPr>
              <a:t> kamu görevlilerinin kullanımına verilmesinde de Taşınır Teslim Belgesi düzenlenir.</a:t>
            </a:r>
          </a:p>
          <a:p>
            <a:pPr marL="12700" lvl="0" indent="0" algn="just">
              <a:lnSpc>
                <a:spcPct val="100000"/>
              </a:lnSpc>
              <a:spcBef>
                <a:spcPts val="3000"/>
              </a:spcBef>
              <a:spcAft>
                <a:spcPts val="800"/>
              </a:spcAft>
              <a:buNone/>
            </a:pPr>
            <a:r>
              <a:rPr lang="tr-TR" sz="2400" b="1" dirty="0">
                <a:solidFill>
                  <a:srgbClr val="0070C0"/>
                </a:solidFill>
                <a:latin typeface="Calibri"/>
              </a:rPr>
              <a:t>c) Taşınır İstek Belgesi: </a:t>
            </a:r>
            <a:r>
              <a:rPr lang="tr-TR" sz="2400" dirty="0">
                <a:solidFill>
                  <a:prstClr val="black"/>
                </a:solidFill>
                <a:latin typeface="Calibri"/>
              </a:rPr>
              <a:t>Ambardan taşınır talep edildiğinde Taşınır İstek Belgesi düzenlenir ve talepte bulunanın onayını taşır. Kamu idarelerinin iç imkânları ile yaptıkları bakım ve onarımlara ilişkin açılan iş talep belgeleri de Taşınır İstek Belgesi yerine geçer.</a:t>
            </a:r>
          </a:p>
        </p:txBody>
      </p:sp>
      <p:sp>
        <p:nvSpPr>
          <p:cNvPr id="4" name="Slayt Numarası Yer Tutucusu 3"/>
          <p:cNvSpPr>
            <a:spLocks noGrp="1"/>
          </p:cNvSpPr>
          <p:nvPr>
            <p:ph type="sldNum" sz="quarter" idx="12"/>
          </p:nvPr>
        </p:nvSpPr>
        <p:spPr/>
        <p:txBody>
          <a:bodyPr/>
          <a:lstStyle/>
          <a:p>
            <a:fld id="{34D2E9DF-FA13-4D97-AB30-D627723BF56C}" type="slidenum">
              <a:rPr lang="tr-TR" smtClean="0"/>
              <a:t>22</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78917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800"/>
              </a:spcAft>
              <a:buNone/>
            </a:pPr>
            <a:r>
              <a:rPr lang="tr-TR" sz="2400" dirty="0" smtClean="0"/>
              <a:t>  </a:t>
            </a:r>
            <a:r>
              <a:rPr lang="tr-TR"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1800" b="1" dirty="0">
                <a:solidFill>
                  <a:srgbClr val="0070C0"/>
                </a:solidFill>
                <a:latin typeface="Calibri"/>
              </a:rPr>
              <a:t>ç) Dayanıklı Taşınırlar Listesi:</a:t>
            </a:r>
            <a:r>
              <a:rPr lang="tr-TR" sz="1800" dirty="0">
                <a:solidFill>
                  <a:srgbClr val="0070C0"/>
                </a:solidFill>
                <a:latin typeface="Calibri"/>
              </a:rPr>
              <a:t> </a:t>
            </a:r>
            <a:r>
              <a:rPr lang="tr-TR" sz="1800" dirty="0">
                <a:solidFill>
                  <a:prstClr val="black"/>
                </a:solidFill>
                <a:latin typeface="Calibri"/>
              </a:rPr>
              <a:t>Taşınır Kod Listesinde gösterilen taşınırlardan oda, büro, bölüm, geçit, atölye, garaj, servis, bahçe gibi ortak kullanım alanlarına tahsis edilenler için Dayanıklı Taşınırlar Listesi düzenlenir. </a:t>
            </a:r>
            <a:r>
              <a:rPr lang="tr-TR" sz="1800" b="1" dirty="0">
                <a:solidFill>
                  <a:prstClr val="black"/>
                </a:solidFill>
                <a:latin typeface="Calibri"/>
              </a:rPr>
              <a:t>Bunlar için Taşınır Teslim Belgesi düzenlenmez.</a:t>
            </a:r>
            <a:r>
              <a:rPr lang="tr-TR" sz="1800" dirty="0">
                <a:solidFill>
                  <a:prstClr val="black"/>
                </a:solidFill>
                <a:latin typeface="Calibri"/>
              </a:rPr>
              <a:t> Dayanıklı Taşınırlar Listesi, istek yapan birim yetkilisi </a:t>
            </a:r>
            <a:r>
              <a:rPr lang="tr-TR" sz="1800" dirty="0" smtClean="0">
                <a:solidFill>
                  <a:prstClr val="black"/>
                </a:solidFill>
                <a:latin typeface="Calibri"/>
              </a:rPr>
              <a:t>ve/veya </a:t>
            </a:r>
            <a:r>
              <a:rPr lang="tr-TR" sz="1800" dirty="0">
                <a:solidFill>
                  <a:prstClr val="black"/>
                </a:solidFill>
                <a:latin typeface="Calibri"/>
              </a:rPr>
              <a:t>varsa ortak kullanım alanı sorumlusu tarafından imzalanır</a:t>
            </a:r>
            <a:r>
              <a:rPr lang="tr-TR" sz="1800" dirty="0" smtClean="0">
                <a:solidFill>
                  <a:prstClr val="black"/>
                </a:solidFill>
                <a:latin typeface="Calibri"/>
              </a:rPr>
              <a:t>.</a:t>
            </a:r>
          </a:p>
          <a:p>
            <a:pPr marL="12700" lvl="0" indent="0" algn="just">
              <a:lnSpc>
                <a:spcPct val="100000"/>
              </a:lnSpc>
              <a:spcBef>
                <a:spcPts val="775"/>
              </a:spcBef>
              <a:spcAft>
                <a:spcPts val="800"/>
              </a:spcAft>
              <a:buNone/>
            </a:pPr>
            <a:endParaRPr lang="tr-TR" sz="1800" dirty="0">
              <a:solidFill>
                <a:prstClr val="black"/>
              </a:solidFill>
              <a:latin typeface="Calibri"/>
            </a:endParaRPr>
          </a:p>
          <a:p>
            <a:pPr marL="12700" lvl="0" indent="0" algn="just">
              <a:lnSpc>
                <a:spcPct val="100000"/>
              </a:lnSpc>
              <a:spcBef>
                <a:spcPts val="775"/>
              </a:spcBef>
              <a:spcAft>
                <a:spcPts val="800"/>
              </a:spcAft>
              <a:buNone/>
            </a:pPr>
            <a:r>
              <a:rPr lang="tr-TR" sz="2400" b="1" dirty="0">
                <a:solidFill>
                  <a:srgbClr val="0070C0"/>
                </a:solidFill>
                <a:latin typeface="Calibri"/>
              </a:rPr>
              <a:t>d) Taşınır Geçici Alındısı: </a:t>
            </a:r>
            <a:r>
              <a:rPr lang="tr-TR" sz="2400" dirty="0">
                <a:solidFill>
                  <a:prstClr val="black"/>
                </a:solidFill>
                <a:latin typeface="Calibri"/>
              </a:rPr>
              <a:t>Muayene ve kabul işlemi derhal yapılamayan hâllerde, taşınırların geçici olarak teslim alınmasında iki nüsha olarak Taşınır Geçici Alındısı düzenlenir.</a:t>
            </a:r>
            <a:endParaRPr lang="tr-TR" sz="2400" b="1" spc="-10" dirty="0">
              <a:solidFill>
                <a:srgbClr val="1F497D"/>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23</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82234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a:bodyPr>
          <a:lstStyle/>
          <a:p>
            <a:pPr marL="12700" lvl="0" indent="0" algn="ctr">
              <a:lnSpc>
                <a:spcPct val="100000"/>
              </a:lnSpc>
              <a:spcBef>
                <a:spcPts val="775"/>
              </a:spcBef>
              <a:spcAft>
                <a:spcPts val="800"/>
              </a:spcAft>
              <a:buNone/>
            </a:pPr>
            <a:r>
              <a:rPr lang="tr-TR" sz="2400" dirty="0" smtClean="0"/>
              <a:t>  </a:t>
            </a:r>
            <a:r>
              <a:rPr lang="tr-TR" sz="3600"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400" b="1" spc="-10" dirty="0">
                <a:solidFill>
                  <a:srgbClr val="0070C0"/>
                </a:solidFill>
                <a:latin typeface="Calibri"/>
                <a:cs typeface="Calibri"/>
              </a:rPr>
              <a:t>e) Kayıttan Düşme Teklif ve Onay Tutanağı:</a:t>
            </a:r>
            <a:r>
              <a:rPr lang="tr-TR" sz="2400" b="1" spc="-10" dirty="0">
                <a:solidFill>
                  <a:srgbClr val="1F497D"/>
                </a:solidFill>
                <a:latin typeface="Calibri"/>
                <a:cs typeface="Calibri"/>
              </a:rPr>
              <a:t> </a:t>
            </a:r>
            <a:r>
              <a:rPr lang="tr-TR" sz="2400" spc="-10" dirty="0">
                <a:solidFill>
                  <a:prstClr val="black"/>
                </a:solidFill>
                <a:latin typeface="Calibri"/>
                <a:cs typeface="Calibri"/>
              </a:rPr>
              <a:t>Taşınırın;</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1)</a:t>
            </a:r>
            <a:r>
              <a:rPr lang="tr-TR" sz="2400" spc="-10" dirty="0">
                <a:solidFill>
                  <a:prstClr val="black"/>
                </a:solidFill>
                <a:latin typeface="Calibri"/>
                <a:cs typeface="Calibri"/>
              </a:rPr>
              <a:t> Kaybolma, çalınma, doğal afetler ve fire gibi herhangi bir nedenle yok olması, sayımda noksan çıkması, canlı taşınırların ölmesi, yıpranma, kırılma veya bozulma nedeniyle hurdaya ayrılması,</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2)</a:t>
            </a:r>
            <a:r>
              <a:rPr lang="tr-TR" sz="2400" spc="-10" dirty="0">
                <a:solidFill>
                  <a:prstClr val="black"/>
                </a:solidFill>
                <a:latin typeface="Calibri"/>
                <a:cs typeface="Calibri"/>
              </a:rPr>
              <a:t> Ekonomik ömrünü tamamlamış olması veya tamamlamadığı hâlde teknik ve fiziki nedenlerle kullanılmaz hâle gelmesi nedeniyle hurdaya ayrılması, </a:t>
            </a:r>
          </a:p>
          <a:p>
            <a:pPr marL="12700" lvl="0" indent="0" algn="just">
              <a:lnSpc>
                <a:spcPct val="100000"/>
              </a:lnSpc>
              <a:spcBef>
                <a:spcPts val="775"/>
              </a:spcBef>
              <a:spcAft>
                <a:spcPts val="800"/>
              </a:spcAft>
              <a:buNone/>
            </a:pPr>
            <a:r>
              <a:rPr lang="tr-TR" sz="2400" spc="-10" dirty="0">
                <a:solidFill>
                  <a:prstClr val="black"/>
                </a:solidFill>
                <a:latin typeface="Calibri"/>
                <a:cs typeface="Calibri"/>
              </a:rPr>
              <a:t>durumlarında taşınırın kayıtlardan çıkarılmasını sağlamak amacıyla iki nüsha olarak Kayıttan Düşme Teklif ve Onay Tutanağı düzenlenir. </a:t>
            </a:r>
          </a:p>
          <a:p>
            <a:pPr marL="12700" lvl="0" indent="0" algn="just">
              <a:lnSpc>
                <a:spcPct val="100000"/>
              </a:lnSpc>
              <a:spcBef>
                <a:spcPts val="1800"/>
              </a:spcBef>
              <a:spcAft>
                <a:spcPts val="800"/>
              </a:spcAft>
              <a:buNone/>
            </a:pPr>
            <a:r>
              <a:rPr lang="tr-TR" sz="2400" b="1" spc="-10" dirty="0">
                <a:solidFill>
                  <a:prstClr val="black"/>
                </a:solidFill>
                <a:latin typeface="Calibri"/>
                <a:cs typeface="Calibri"/>
              </a:rPr>
              <a:t>*</a:t>
            </a:r>
            <a:r>
              <a:rPr lang="tr-TR" sz="2400" b="1" spc="-10" dirty="0">
                <a:solidFill>
                  <a:srgbClr val="002060"/>
                </a:solidFill>
                <a:latin typeface="Calibri"/>
                <a:cs typeface="Calibri"/>
              </a:rPr>
              <a:t> </a:t>
            </a:r>
            <a:r>
              <a:rPr lang="tr-TR" sz="2400" spc="-10" dirty="0">
                <a:solidFill>
                  <a:prstClr val="black"/>
                </a:solidFill>
                <a:latin typeface="Calibri"/>
                <a:cs typeface="Calibri"/>
              </a:rPr>
              <a:t>Kayıttan Düşme Teklif ve Onay Tutanağı, harcama yetkilisi tarafından görevlendirilecek en az üç kişiden oluşan komisyonca imzalanır ve harcama yetkilisi tarafından onaylanır.</a:t>
            </a:r>
            <a:endParaRPr lang="tr-TR" sz="2400" dirty="0">
              <a:solidFill>
                <a:prstClr val="black"/>
              </a:solidFill>
              <a:latin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24</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791706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lnSpcReduction="20000"/>
          </a:bodyPr>
          <a:lstStyle/>
          <a:p>
            <a:pPr marL="12700" lvl="0" indent="0" algn="ctr">
              <a:lnSpc>
                <a:spcPct val="100000"/>
              </a:lnSpc>
              <a:spcBef>
                <a:spcPts val="775"/>
              </a:spcBef>
              <a:spcAft>
                <a:spcPts val="800"/>
              </a:spcAft>
              <a:buNone/>
            </a:pPr>
            <a:r>
              <a:rPr lang="tr-TR" sz="2400" dirty="0" smtClean="0"/>
              <a:t>  </a:t>
            </a:r>
            <a:r>
              <a:rPr lang="tr-TR" sz="3600"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000" b="1" dirty="0">
                <a:solidFill>
                  <a:srgbClr val="0070C0"/>
                </a:solidFill>
                <a:latin typeface="Calibri"/>
              </a:rPr>
              <a:t>f) Ambar Devir ve Teslim Tutanağı:</a:t>
            </a:r>
            <a:r>
              <a:rPr lang="tr-TR" sz="2000" dirty="0">
                <a:solidFill>
                  <a:srgbClr val="0070C0"/>
                </a:solidFill>
                <a:latin typeface="Calibri"/>
              </a:rPr>
              <a:t> </a:t>
            </a:r>
            <a:r>
              <a:rPr lang="tr-TR" sz="2000" dirty="0">
                <a:solidFill>
                  <a:prstClr val="black"/>
                </a:solidFill>
                <a:latin typeface="Calibri"/>
              </a:rPr>
              <a:t>Taşınır kayıt yetkilileri arasındaki ambar devir ve teslim alma işlemlerinde Ambar Devir ve Teslim Tutanağı düzenlenir. Taşınırlar Ambar Devir ve Teslim Tutanağına taşınır kodları itibarıyla kaydedilir. Kayıtlara göre ambarda bulunması gereken taşınırlar ile sayımda fiilen bulunan miktarlar, varsa fazla ve noksanlar Ambar </a:t>
            </a:r>
            <a:r>
              <a:rPr lang="tr-TR" sz="2000" dirty="0" smtClean="0">
                <a:solidFill>
                  <a:prstClr val="black"/>
                </a:solidFill>
                <a:latin typeface="Calibri"/>
              </a:rPr>
              <a:t>Devir </a:t>
            </a:r>
            <a:r>
              <a:rPr lang="tr-TR" sz="2000" dirty="0">
                <a:solidFill>
                  <a:prstClr val="black"/>
                </a:solidFill>
                <a:latin typeface="Calibri"/>
              </a:rPr>
              <a:t>ve Teslim Tutanağında gösterilir</a:t>
            </a:r>
            <a:r>
              <a:rPr lang="tr-TR" sz="2000" dirty="0" smtClean="0">
                <a:solidFill>
                  <a:prstClr val="black"/>
                </a:solidFill>
                <a:latin typeface="Calibri"/>
              </a:rPr>
              <a:t>.</a:t>
            </a:r>
          </a:p>
          <a:p>
            <a:pPr marL="12700" lvl="0" indent="0" algn="just">
              <a:lnSpc>
                <a:spcPct val="100000"/>
              </a:lnSpc>
              <a:spcBef>
                <a:spcPts val="775"/>
              </a:spcBef>
              <a:spcAft>
                <a:spcPts val="800"/>
              </a:spcAft>
              <a:buNone/>
            </a:pPr>
            <a:r>
              <a:rPr lang="tr-TR" sz="2000" b="1" dirty="0">
                <a:solidFill>
                  <a:srgbClr val="0070C0"/>
                </a:solidFill>
                <a:latin typeface="Calibri"/>
              </a:rPr>
              <a:t>g) Sayım Tutanağı: </a:t>
            </a:r>
            <a:r>
              <a:rPr lang="tr-TR" sz="2000" dirty="0">
                <a:solidFill>
                  <a:prstClr val="black"/>
                </a:solidFill>
                <a:latin typeface="Calibri"/>
              </a:rPr>
              <a:t>Taşınırların sayım işlemlerinde Taşınır II. Düzey Detay Kodu itibarıyla Sayım Tutanağı düzenlenir ve taşınırlar Sayım Tutanağına Taşınır Kodu düzeyinde kaydedilir. Sayım Tutanağının sayım fazlası veya noksanına ilişkin sayfalarının bir nüshası, giriş-çıkış işlemleri için düzenlenen Varlık İşlem Fişi ekine, bir nüshası da Varlık İşlem Fişinin muhasebe birimine gönderilecek nüshasına bağlanır.</a:t>
            </a:r>
          </a:p>
          <a:p>
            <a:pPr marL="12700" lvl="0" indent="0" algn="just">
              <a:lnSpc>
                <a:spcPct val="100000"/>
              </a:lnSpc>
              <a:spcBef>
                <a:spcPts val="775"/>
              </a:spcBef>
              <a:spcAft>
                <a:spcPts val="800"/>
              </a:spcAft>
              <a:buNone/>
            </a:pPr>
            <a:endParaRPr lang="tr-TR" sz="2000" dirty="0">
              <a:solidFill>
                <a:prstClr val="black"/>
              </a:solidFill>
              <a:latin typeface="Calibri"/>
            </a:endParaRPr>
          </a:p>
          <a:p>
            <a:pPr marL="12700" lvl="0" indent="0" algn="just">
              <a:lnSpc>
                <a:spcPct val="100000"/>
              </a:lnSpc>
              <a:spcBef>
                <a:spcPts val="775"/>
              </a:spcBef>
              <a:spcAft>
                <a:spcPts val="800"/>
              </a:spcAft>
              <a:buNone/>
            </a:pPr>
            <a:r>
              <a:rPr lang="tr-TR" sz="2000" b="1" dirty="0">
                <a:solidFill>
                  <a:srgbClr val="0070C0"/>
                </a:solidFill>
                <a:latin typeface="Calibri"/>
              </a:rPr>
              <a:t>ğ) Taşınır Sayım ve Döküm Cetveli:</a:t>
            </a:r>
            <a:r>
              <a:rPr lang="tr-TR" sz="2000" b="1" dirty="0">
                <a:solidFill>
                  <a:srgbClr val="002060"/>
                </a:solidFill>
                <a:latin typeface="Calibri"/>
              </a:rPr>
              <a:t> </a:t>
            </a:r>
            <a:r>
              <a:rPr lang="tr-TR" sz="2000" dirty="0">
                <a:solidFill>
                  <a:prstClr val="black"/>
                </a:solidFill>
                <a:latin typeface="Calibri"/>
              </a:rPr>
              <a:t>Taşınır kayıt yetkililerinin yıl sonu hesaplarına ilişkin işlemlerinde Taşınır I. Düzey Detay Kodunda gösterilen her bir taşınır grubu için Taşınır Sayım ve Döküm Cetveli düzenlenir ve taşınırlar Taşınır Sayım ve Döküm Cetveline Taşınır II. Düzey Detay Kodu düzeyinde kaydedilir. Taşınır Sayım ve Döküm Cetvelinin </a:t>
            </a:r>
            <a:r>
              <a:rPr lang="tr-TR" sz="2000" b="1" dirty="0">
                <a:solidFill>
                  <a:prstClr val="black"/>
                </a:solidFill>
                <a:latin typeface="Calibri"/>
              </a:rPr>
              <a:t>“Gelecek Yıla Devir”</a:t>
            </a:r>
            <a:r>
              <a:rPr lang="tr-TR" sz="2000" dirty="0">
                <a:solidFill>
                  <a:prstClr val="black"/>
                </a:solidFill>
                <a:latin typeface="Calibri"/>
              </a:rPr>
              <a:t> sütununda gösterilen miktarın, yıl sonlarında Sayım Tutanaklarının </a:t>
            </a:r>
            <a:r>
              <a:rPr lang="tr-TR" sz="2000" b="1" dirty="0">
                <a:solidFill>
                  <a:prstClr val="black"/>
                </a:solidFill>
                <a:latin typeface="Calibri"/>
              </a:rPr>
              <a:t>“Sayımda Bulunan Miktar”</a:t>
            </a:r>
            <a:r>
              <a:rPr lang="tr-TR" sz="2000" dirty="0">
                <a:solidFill>
                  <a:prstClr val="black"/>
                </a:solidFill>
                <a:latin typeface="Calibri"/>
              </a:rPr>
              <a:t> sütununda gösterilen miktara eşit olması gerekir.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25</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073164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800"/>
              </a:spcAft>
              <a:buNone/>
            </a:pPr>
            <a:r>
              <a:rPr lang="tr-TR" sz="2400" dirty="0" smtClean="0"/>
              <a:t>  </a:t>
            </a:r>
            <a:r>
              <a:rPr lang="tr-TR" sz="3600"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400" b="1" dirty="0">
                <a:solidFill>
                  <a:srgbClr val="0070C0"/>
                </a:solidFill>
                <a:latin typeface="Calibri"/>
              </a:rPr>
              <a:t>h) Harcama Birimi Taşınır Mal Yönetim Hesabı Cetveli:</a:t>
            </a:r>
            <a:r>
              <a:rPr lang="tr-TR" sz="2400" b="1" dirty="0">
                <a:solidFill>
                  <a:srgbClr val="002060"/>
                </a:solidFill>
                <a:latin typeface="Calibri"/>
              </a:rPr>
              <a:t> </a:t>
            </a:r>
            <a:r>
              <a:rPr lang="tr-TR" sz="2400" dirty="0">
                <a:solidFill>
                  <a:prstClr val="black"/>
                </a:solidFill>
                <a:latin typeface="Calibri"/>
              </a:rPr>
              <a:t>Harcama biriminin taşınır mal yönetim hesabının çıkarılması amacıyla taşınır kayıt yetkilisi tarafından harcama birimi itibarıyla Taşınır I. Düzey Detay Kodunda gösterilen her bir taşınır grubu için Harcama Birimi Taşınır Mal Yönetim Hesabı Cetveli düzenlenir ve taşınırlar Harcama Birimi Taşınır Mal Yönetim Hesabı Cetveline Taşınır II. Düzey Detay Kodu düzeyinde kaydedilir.</a:t>
            </a:r>
          </a:p>
          <a:p>
            <a:pPr marL="12700" lvl="0" indent="0" algn="just">
              <a:lnSpc>
                <a:spcPct val="100000"/>
              </a:lnSpc>
              <a:spcBef>
                <a:spcPts val="775"/>
              </a:spcBef>
              <a:spcAft>
                <a:spcPts val="800"/>
              </a:spcAft>
              <a:buNone/>
            </a:pPr>
            <a:endParaRPr lang="tr-TR" sz="2400" dirty="0">
              <a:solidFill>
                <a:prstClr val="black"/>
              </a:solidFill>
              <a:latin typeface="Calibri"/>
            </a:endParaRPr>
          </a:p>
          <a:p>
            <a:pPr marL="12700" lvl="0" indent="0" algn="just">
              <a:lnSpc>
                <a:spcPct val="100000"/>
              </a:lnSpc>
              <a:spcBef>
                <a:spcPts val="775"/>
              </a:spcBef>
              <a:spcAft>
                <a:spcPts val="800"/>
              </a:spcAft>
              <a:buNone/>
            </a:pPr>
            <a:r>
              <a:rPr lang="tr-TR" sz="2400" b="1" dirty="0">
                <a:solidFill>
                  <a:srgbClr val="0070C0"/>
                </a:solidFill>
                <a:latin typeface="Calibri"/>
              </a:rPr>
              <a:t>ı) Taşınır Hesap Cetveli: </a:t>
            </a:r>
            <a:r>
              <a:rPr lang="tr-TR" sz="2400" dirty="0">
                <a:solidFill>
                  <a:prstClr val="black"/>
                </a:solidFill>
                <a:latin typeface="Calibri"/>
              </a:rPr>
              <a:t>Taşınır konsolide görevlilerince ilçe, il, bölge, dış temsilcilik ve merkez birimlerinin taşınır hesabının çıkarılması işlemlerinde Taşınır Hesap Cetveli düzenlenir.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26</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022003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a:bodyPr>
          <a:lstStyle/>
          <a:p>
            <a:pPr marL="12700" lvl="0" indent="0" algn="ctr">
              <a:lnSpc>
                <a:spcPct val="100000"/>
              </a:lnSpc>
              <a:spcBef>
                <a:spcPts val="775"/>
              </a:spcBef>
              <a:spcAft>
                <a:spcPts val="800"/>
              </a:spcAft>
              <a:buNone/>
            </a:pPr>
            <a:r>
              <a:rPr lang="tr-TR" sz="2400" dirty="0" smtClean="0"/>
              <a:t>  </a:t>
            </a:r>
            <a:r>
              <a:rPr lang="tr-TR" sz="3600" b="1" spc="-10" dirty="0">
                <a:solidFill>
                  <a:srgbClr val="0070C0"/>
                </a:solidFill>
                <a:latin typeface="Calibri"/>
                <a:cs typeface="Calibri"/>
              </a:rPr>
              <a:t>Belge ve cetveller (Madde 10)</a:t>
            </a:r>
          </a:p>
          <a:p>
            <a:pPr marL="12700" lvl="0" indent="0" algn="just">
              <a:lnSpc>
                <a:spcPct val="100000"/>
              </a:lnSpc>
              <a:spcBef>
                <a:spcPts val="775"/>
              </a:spcBef>
              <a:spcAft>
                <a:spcPts val="800"/>
              </a:spcAft>
              <a:buNone/>
            </a:pPr>
            <a:r>
              <a:rPr lang="tr-TR" sz="2400" b="1" dirty="0">
                <a:solidFill>
                  <a:srgbClr val="0070C0"/>
                </a:solidFill>
                <a:latin typeface="Calibri"/>
              </a:rPr>
              <a:t>i) İdare Taşınır Mal Yönetimi Ayrıntılı Hesap Cetveli:</a:t>
            </a:r>
            <a:r>
              <a:rPr lang="tr-TR" sz="2400" b="1" dirty="0">
                <a:solidFill>
                  <a:srgbClr val="002060"/>
                </a:solidFill>
                <a:latin typeface="Calibri"/>
              </a:rPr>
              <a:t> </a:t>
            </a:r>
            <a:r>
              <a:rPr lang="tr-TR" sz="2400" dirty="0">
                <a:solidFill>
                  <a:prstClr val="black"/>
                </a:solidFill>
                <a:latin typeface="Calibri"/>
              </a:rPr>
              <a:t>Merkezdeki taşınır konsolide görevlisince kamu idaresinin taşınır mal yönetim hesabının çıkarılması amacıyla taşınır konsolide görevlilerinden alınan Taşınır Hesap Cetveline dayanılarak Taşınır I. Düzey Detay Kodunda gösterilen her bir taşınır grubu için İdare Taşınır Mal Yönetimi Ayrıntılı Hesap Cetveli düzenlenir ve taşınırlar İdare Taşınır Mal Yönetimi Ayrıntılı Hesap Cetveline Taşınır II. Düzey Detay Kodu düzeyinde kaydedilir.</a:t>
            </a:r>
          </a:p>
          <a:p>
            <a:pPr marL="12700" lvl="0" indent="0" algn="just">
              <a:lnSpc>
                <a:spcPct val="100000"/>
              </a:lnSpc>
              <a:spcBef>
                <a:spcPts val="775"/>
              </a:spcBef>
              <a:spcAft>
                <a:spcPts val="800"/>
              </a:spcAft>
              <a:buNone/>
            </a:pPr>
            <a:endParaRPr lang="tr-TR" sz="2400" dirty="0">
              <a:solidFill>
                <a:prstClr val="black"/>
              </a:solidFill>
              <a:latin typeface="Calibri"/>
            </a:endParaRPr>
          </a:p>
          <a:p>
            <a:pPr marL="12700" lvl="0" indent="0" algn="just">
              <a:lnSpc>
                <a:spcPct val="100000"/>
              </a:lnSpc>
              <a:spcBef>
                <a:spcPts val="775"/>
              </a:spcBef>
              <a:spcAft>
                <a:spcPts val="800"/>
              </a:spcAft>
              <a:buNone/>
            </a:pPr>
            <a:r>
              <a:rPr lang="tr-TR" sz="2400" b="1" dirty="0">
                <a:solidFill>
                  <a:srgbClr val="0070C0"/>
                </a:solidFill>
                <a:latin typeface="Calibri"/>
              </a:rPr>
              <a:t>j) İdare Taşınır Mal Yönetim Hesabı İcmal Cetveli:</a:t>
            </a:r>
            <a:r>
              <a:rPr lang="tr-TR" sz="2400" b="1" dirty="0">
                <a:solidFill>
                  <a:srgbClr val="002060"/>
                </a:solidFill>
                <a:latin typeface="Calibri"/>
              </a:rPr>
              <a:t> </a:t>
            </a:r>
            <a:r>
              <a:rPr lang="tr-TR" sz="2400" dirty="0">
                <a:solidFill>
                  <a:prstClr val="black"/>
                </a:solidFill>
                <a:latin typeface="Calibri"/>
              </a:rPr>
              <a:t>Kamu idaresinin taşınır mal yönetim hesabının çıkarılmasına ilişkin işlemlerde Taşınır Hesap Kodunda gösterilen her bir taşınır grubu için İdare Taşınır Mal Yönetim Hesabı İcmal Cetveli düzenlenir ve taşınırlar İdare Taşınır Mal Yönetim Hesabı İcmal Cetveline Taşınır I. Düzey Detay Kodu düzeyinde kaydedilir.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27</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725797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lnSpcReduction="20000"/>
          </a:bodyPr>
          <a:lstStyle/>
          <a:p>
            <a:pPr marL="12700" lvl="0" indent="0" algn="ctr">
              <a:lnSpc>
                <a:spcPct val="100000"/>
              </a:lnSpc>
              <a:spcBef>
                <a:spcPts val="775"/>
              </a:spcBef>
              <a:spcAft>
                <a:spcPts val="1200"/>
              </a:spcAft>
              <a:buNone/>
            </a:pPr>
            <a:r>
              <a:rPr lang="tr-TR" sz="3200" b="1" spc="-10" dirty="0">
                <a:solidFill>
                  <a:srgbClr val="0070C0"/>
                </a:solidFill>
                <a:latin typeface="Calibri"/>
                <a:cs typeface="Calibri"/>
              </a:rPr>
              <a:t>Taşınırların kaydı (Madde 12)</a:t>
            </a:r>
          </a:p>
          <a:p>
            <a:pPr marL="298450" lvl="0" indent="-285750" algn="just">
              <a:lnSpc>
                <a:spcPct val="100000"/>
              </a:lnSpc>
              <a:spcBef>
                <a:spcPts val="800"/>
              </a:spcBef>
              <a:spcAft>
                <a:spcPts val="800"/>
              </a:spcAft>
            </a:pPr>
            <a:r>
              <a:rPr lang="tr-TR" sz="2400" spc="-10" dirty="0">
                <a:solidFill>
                  <a:prstClr val="black"/>
                </a:solidFill>
                <a:latin typeface="Calibri"/>
                <a:cs typeface="Calibri"/>
              </a:rPr>
              <a:t>Kamu idarelerince bütün taşınırların ve bunlara ilişkin işlemlerin kayıt altına alınması esastır. </a:t>
            </a:r>
          </a:p>
          <a:p>
            <a:pPr marL="298450" lvl="0" indent="-285750" algn="just">
              <a:lnSpc>
                <a:spcPct val="100000"/>
              </a:lnSpc>
              <a:spcBef>
                <a:spcPts val="800"/>
              </a:spcBef>
              <a:spcAft>
                <a:spcPts val="800"/>
              </a:spcAft>
            </a:pPr>
            <a:r>
              <a:rPr lang="tr-TR" sz="2400" spc="-10" dirty="0">
                <a:solidFill>
                  <a:prstClr val="black"/>
                </a:solidFill>
                <a:latin typeface="Calibri"/>
                <a:cs typeface="Calibri"/>
              </a:rPr>
              <a:t>Taşınır kayıtları, harcama birimleri itibarıyla yönetim hesabı verilmesine esas olacak şekilde tutulur. </a:t>
            </a:r>
          </a:p>
          <a:p>
            <a:pPr marL="298450" lvl="0" indent="-285750" algn="just">
              <a:lnSpc>
                <a:spcPct val="100000"/>
              </a:lnSpc>
              <a:spcBef>
                <a:spcPts val="800"/>
              </a:spcBef>
              <a:spcAft>
                <a:spcPts val="800"/>
              </a:spcAft>
            </a:pPr>
            <a:r>
              <a:rPr lang="tr-TR" sz="2400" spc="-10" dirty="0">
                <a:solidFill>
                  <a:prstClr val="black"/>
                </a:solidFill>
                <a:latin typeface="Calibri"/>
                <a:cs typeface="Calibri"/>
              </a:rPr>
              <a:t>Her bir kaydın belgeye dayanması şarttır.</a:t>
            </a:r>
          </a:p>
          <a:p>
            <a:pPr marL="12700" lvl="0" indent="0" algn="just">
              <a:lnSpc>
                <a:spcPct val="100000"/>
              </a:lnSpc>
              <a:spcBef>
                <a:spcPts val="800"/>
              </a:spcBef>
              <a:spcAft>
                <a:spcPts val="800"/>
              </a:spcAft>
              <a:buNone/>
            </a:pPr>
            <a:r>
              <a:rPr lang="tr-TR" sz="2400" spc="-10" dirty="0">
                <a:solidFill>
                  <a:prstClr val="black"/>
                </a:solidFill>
                <a:latin typeface="Calibri"/>
                <a:cs typeface="Calibri"/>
              </a:rPr>
              <a:t>Bu çerçevede;</a:t>
            </a:r>
          </a:p>
          <a:p>
            <a:pPr marL="12700" lvl="0" indent="0" algn="just">
              <a:lnSpc>
                <a:spcPct val="100000"/>
              </a:lnSpc>
              <a:spcBef>
                <a:spcPts val="800"/>
              </a:spcBef>
              <a:spcAft>
                <a:spcPts val="800"/>
              </a:spcAft>
              <a:buNone/>
            </a:pPr>
            <a:r>
              <a:rPr lang="tr-TR" sz="2400" b="1" spc="-10" dirty="0">
                <a:solidFill>
                  <a:prstClr val="black"/>
                </a:solidFill>
                <a:latin typeface="Calibri"/>
                <a:cs typeface="Calibri"/>
              </a:rPr>
              <a:t>a)</a:t>
            </a:r>
            <a:r>
              <a:rPr lang="tr-TR" sz="2400" spc="-10" dirty="0">
                <a:solidFill>
                  <a:prstClr val="black"/>
                </a:solidFill>
                <a:latin typeface="Calibri"/>
                <a:cs typeface="Calibri"/>
              </a:rPr>
              <a:t> Önceki yıldan devren gelen taşınırlar ile içinde bulunulan yılda herhangi bir şekilde edinilen veya elden çıkarılan taşınırlar,</a:t>
            </a:r>
          </a:p>
          <a:p>
            <a:pPr marL="12700" lvl="0" indent="0" algn="just">
              <a:lnSpc>
                <a:spcPct val="100000"/>
              </a:lnSpc>
              <a:spcBef>
                <a:spcPts val="800"/>
              </a:spcBef>
              <a:spcAft>
                <a:spcPts val="800"/>
              </a:spcAft>
              <a:buNone/>
            </a:pPr>
            <a:r>
              <a:rPr lang="tr-TR" sz="2400" b="1" spc="-10" dirty="0">
                <a:solidFill>
                  <a:prstClr val="black"/>
                </a:solidFill>
                <a:latin typeface="Calibri"/>
                <a:cs typeface="Calibri"/>
              </a:rPr>
              <a:t>b)</a:t>
            </a:r>
            <a:r>
              <a:rPr lang="tr-TR" sz="2400" spc="-10" dirty="0">
                <a:solidFill>
                  <a:prstClr val="black"/>
                </a:solidFill>
                <a:latin typeface="Calibri"/>
                <a:cs typeface="Calibri"/>
              </a:rPr>
              <a:t> Taşınırlardaki kayıp, fire, yıpranma ve benzeri nedenlerle meydana gelen azalmalar,</a:t>
            </a:r>
          </a:p>
          <a:p>
            <a:pPr marL="12700" lvl="0" indent="0" algn="just">
              <a:lnSpc>
                <a:spcPct val="100000"/>
              </a:lnSpc>
              <a:spcBef>
                <a:spcPts val="800"/>
              </a:spcBef>
              <a:spcAft>
                <a:spcPts val="800"/>
              </a:spcAft>
              <a:buNone/>
            </a:pPr>
            <a:r>
              <a:rPr lang="tr-TR" sz="2400" b="1" spc="-10" dirty="0">
                <a:solidFill>
                  <a:prstClr val="black"/>
                </a:solidFill>
                <a:latin typeface="Calibri"/>
                <a:cs typeface="Calibri"/>
              </a:rPr>
              <a:t>c)</a:t>
            </a:r>
            <a:r>
              <a:rPr lang="tr-TR" sz="2400" spc="-10" dirty="0">
                <a:solidFill>
                  <a:prstClr val="black"/>
                </a:solidFill>
                <a:latin typeface="Calibri"/>
                <a:cs typeface="Calibri"/>
              </a:rPr>
              <a:t> Sayım sonucunda ortaya çıkan fazlalar,</a:t>
            </a:r>
          </a:p>
          <a:p>
            <a:pPr marL="12700" lvl="0" indent="0" algn="just">
              <a:lnSpc>
                <a:spcPct val="100000"/>
              </a:lnSpc>
              <a:spcBef>
                <a:spcPts val="800"/>
              </a:spcBef>
              <a:spcAft>
                <a:spcPts val="800"/>
              </a:spcAft>
              <a:buNone/>
            </a:pPr>
            <a:r>
              <a:rPr lang="tr-TR" sz="2400" spc="-10" dirty="0">
                <a:solidFill>
                  <a:prstClr val="black"/>
                </a:solidFill>
                <a:latin typeface="Calibri"/>
                <a:cs typeface="Calibri"/>
              </a:rPr>
              <a:t>miktar ve değer olarak kayıtlara alınarak takip edilir.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28</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8763268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lnSpcReduction="10000"/>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Kayıt zamanı, kayıt değeri ve değer tespit komisyonu (Madde 13)</a:t>
            </a:r>
          </a:p>
          <a:p>
            <a:pPr marL="298450" lvl="0" indent="-285750" algn="just">
              <a:lnSpc>
                <a:spcPct val="100000"/>
              </a:lnSpc>
              <a:spcBef>
                <a:spcPts val="600"/>
              </a:spcBef>
              <a:spcAft>
                <a:spcPts val="900"/>
              </a:spcAft>
            </a:pPr>
            <a:r>
              <a:rPr lang="tr-TR" sz="2400" spc="-10" dirty="0">
                <a:solidFill>
                  <a:prstClr val="black"/>
                </a:solidFill>
                <a:latin typeface="Calibri"/>
                <a:cs typeface="Calibri"/>
              </a:rPr>
              <a:t>Taşınırlar, edinme şekline bakılmaksızın kamu idaresince kullanılmak üzere teslim alındığında </a:t>
            </a:r>
            <a:r>
              <a:rPr lang="tr-TR" sz="2400" b="1" spc="-10" dirty="0">
                <a:solidFill>
                  <a:prstClr val="black"/>
                </a:solidFill>
                <a:latin typeface="Calibri"/>
                <a:cs typeface="Calibri"/>
              </a:rPr>
              <a:t>giriş </a:t>
            </a:r>
            <a:r>
              <a:rPr lang="tr-TR" sz="2400" spc="-10" dirty="0">
                <a:solidFill>
                  <a:prstClr val="black"/>
                </a:solidFill>
                <a:latin typeface="Calibri"/>
                <a:cs typeface="Calibri"/>
              </a:rPr>
              <a:t>kaydedilir.</a:t>
            </a:r>
          </a:p>
          <a:p>
            <a:pPr marL="12700" lvl="0" indent="0" algn="just">
              <a:lnSpc>
                <a:spcPct val="100000"/>
              </a:lnSpc>
              <a:spcBef>
                <a:spcPts val="775"/>
              </a:spcBef>
              <a:spcAft>
                <a:spcPts val="600"/>
              </a:spcAft>
              <a:buNone/>
            </a:pPr>
            <a:r>
              <a:rPr lang="tr-TR" sz="2400" spc="-10" dirty="0">
                <a:solidFill>
                  <a:prstClr val="black"/>
                </a:solidFill>
                <a:latin typeface="Calibri"/>
                <a:cs typeface="Calibri"/>
              </a:rPr>
              <a:t>Taşınırlar;</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Tüketime verildiğinde, </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Satıldığında, </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Başka harcama birimlerine devredildiğinde, </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Bağışlandığında veya yardım yapıldığında, </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Çeşitli nedenlerle kullanılamaz hâle geldiğinde, </a:t>
            </a:r>
          </a:p>
          <a:p>
            <a:pPr marL="298450" lvl="0" indent="-285750" algn="just">
              <a:lnSpc>
                <a:spcPct val="100000"/>
              </a:lnSpc>
              <a:spcBef>
                <a:spcPts val="600"/>
              </a:spcBef>
              <a:spcAft>
                <a:spcPts val="600"/>
              </a:spcAft>
            </a:pPr>
            <a:r>
              <a:rPr lang="tr-TR" sz="2400" spc="-10" dirty="0">
                <a:solidFill>
                  <a:prstClr val="black"/>
                </a:solidFill>
                <a:latin typeface="Calibri"/>
                <a:cs typeface="Calibri"/>
              </a:rPr>
              <a:t>Hurdaya ayrıldığında veya kaybolma, çalınma, canlı taşınırın ölümü gibi yok olma hâllerinde </a:t>
            </a:r>
            <a:r>
              <a:rPr lang="tr-TR" sz="2400" b="1" spc="-10" dirty="0">
                <a:solidFill>
                  <a:prstClr val="black"/>
                </a:solidFill>
                <a:latin typeface="Calibri"/>
                <a:cs typeface="Calibri"/>
              </a:rPr>
              <a:t>çıkış</a:t>
            </a:r>
            <a:r>
              <a:rPr lang="tr-TR" sz="2400" spc="-10" dirty="0">
                <a:solidFill>
                  <a:prstClr val="black"/>
                </a:solidFill>
                <a:latin typeface="Calibri"/>
                <a:cs typeface="Calibri"/>
              </a:rPr>
              <a:t> kaydedilir.</a:t>
            </a:r>
          </a:p>
          <a:p>
            <a:pPr marL="12700" lvl="0" indent="0" algn="just">
              <a:lnSpc>
                <a:spcPct val="100000"/>
              </a:lnSpc>
              <a:spcBef>
                <a:spcPts val="600"/>
              </a:spcBef>
              <a:spcAft>
                <a:spcPts val="1200"/>
              </a:spcAft>
              <a:buNone/>
            </a:pPr>
            <a:r>
              <a:rPr lang="tr-TR" sz="2400" b="1" spc="-10" dirty="0">
                <a:solidFill>
                  <a:prstClr val="black"/>
                </a:solidFill>
                <a:latin typeface="Calibri"/>
                <a:cs typeface="Calibri"/>
              </a:rPr>
              <a:t>*</a:t>
            </a:r>
            <a:r>
              <a:rPr lang="tr-TR" sz="2400" spc="-10" dirty="0">
                <a:solidFill>
                  <a:prstClr val="black"/>
                </a:solidFill>
                <a:latin typeface="Calibri"/>
                <a:cs typeface="Calibri"/>
              </a:rPr>
              <a:t> Giriş ve çıkış kayıtları Varlık İşlem Fişine dayanılarak yapılır. </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29</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76556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84021" y="1346089"/>
            <a:ext cx="6483927" cy="5242107"/>
          </a:xfrm>
        </p:spPr>
        <p:txBody>
          <a:bodyPr>
            <a:normAutofit/>
          </a:bodyPr>
          <a:lstStyle/>
          <a:p>
            <a:pPr marL="12700" lvl="0" indent="0">
              <a:lnSpc>
                <a:spcPct val="100000"/>
              </a:lnSpc>
              <a:spcBef>
                <a:spcPts val="775"/>
              </a:spcBef>
              <a:spcAft>
                <a:spcPts val="1200"/>
              </a:spcAft>
              <a:buNone/>
            </a:pPr>
            <a:r>
              <a:rPr lang="tr-TR" sz="2000" b="1" spc="-10" dirty="0">
                <a:solidFill>
                  <a:srgbClr val="0070C0"/>
                </a:solidFill>
                <a:latin typeface="Calibri"/>
                <a:cs typeface="Calibri"/>
              </a:rPr>
              <a:t>Taşınır İşlemlerinde Sorumlular</a:t>
            </a:r>
          </a:p>
          <a:p>
            <a:pPr marL="342900" lvl="0" indent="-342900" algn="just">
              <a:lnSpc>
                <a:spcPct val="100000"/>
              </a:lnSpc>
              <a:spcBef>
                <a:spcPts val="1200"/>
              </a:spcBef>
              <a:spcAft>
                <a:spcPts val="1200"/>
              </a:spcAft>
              <a:buFont typeface="Wingdings" pitchFamily="2" charset="2"/>
              <a:buChar char="v"/>
            </a:pPr>
            <a:r>
              <a:rPr lang="tr-TR" sz="1800" b="1" dirty="0">
                <a:solidFill>
                  <a:prstClr val="black"/>
                </a:solidFill>
                <a:latin typeface="Calibri"/>
              </a:rPr>
              <a:t>Harcama Yetkilileri</a:t>
            </a:r>
          </a:p>
          <a:p>
            <a:pPr marL="342900" lvl="0" indent="-342900" algn="just">
              <a:lnSpc>
                <a:spcPct val="100000"/>
              </a:lnSpc>
              <a:spcBef>
                <a:spcPts val="1200"/>
              </a:spcBef>
              <a:spcAft>
                <a:spcPts val="1200"/>
              </a:spcAft>
              <a:buFont typeface="Wingdings" pitchFamily="2" charset="2"/>
              <a:buChar char="v"/>
            </a:pPr>
            <a:r>
              <a:rPr lang="tr-TR" sz="1800" b="1" dirty="0">
                <a:solidFill>
                  <a:prstClr val="black"/>
                </a:solidFill>
                <a:latin typeface="Calibri"/>
              </a:rPr>
              <a:t>Taşınır Kayıt Yetkilileri </a:t>
            </a:r>
          </a:p>
          <a:p>
            <a:pPr marL="342900" lvl="0" indent="-342900" algn="just">
              <a:lnSpc>
                <a:spcPct val="100000"/>
              </a:lnSpc>
              <a:spcBef>
                <a:spcPts val="1200"/>
              </a:spcBef>
              <a:spcAft>
                <a:spcPts val="1200"/>
              </a:spcAft>
              <a:buFont typeface="Wingdings" pitchFamily="2" charset="2"/>
              <a:buChar char="v"/>
            </a:pPr>
            <a:r>
              <a:rPr lang="tr-TR" sz="1800" b="1" dirty="0">
                <a:solidFill>
                  <a:prstClr val="black"/>
                </a:solidFill>
                <a:latin typeface="Calibri"/>
              </a:rPr>
              <a:t>Taşınır Kontrol Yetkilileri</a:t>
            </a:r>
          </a:p>
          <a:p>
            <a:pPr marL="342900" lvl="0" indent="-342900" algn="just">
              <a:lnSpc>
                <a:spcPct val="100000"/>
              </a:lnSpc>
              <a:spcBef>
                <a:spcPts val="1200"/>
              </a:spcBef>
              <a:spcAft>
                <a:spcPts val="1200"/>
              </a:spcAft>
              <a:buFont typeface="Wingdings" pitchFamily="2" charset="2"/>
              <a:buChar char="v"/>
            </a:pPr>
            <a:r>
              <a:rPr lang="tr-TR" sz="1800" b="1" dirty="0">
                <a:solidFill>
                  <a:prstClr val="black"/>
                </a:solidFill>
                <a:latin typeface="Calibri"/>
              </a:rPr>
              <a:t>Kullanılmak Üzere Taşınır Teslim Edilen Kamu Görevlileri</a:t>
            </a:r>
          </a:p>
          <a:p>
            <a:pPr marL="342900" lvl="0" indent="-342900" algn="just">
              <a:lnSpc>
                <a:spcPct val="100000"/>
              </a:lnSpc>
              <a:spcBef>
                <a:spcPts val="1200"/>
              </a:spcBef>
              <a:spcAft>
                <a:spcPts val="1200"/>
              </a:spcAft>
              <a:buFont typeface="Wingdings" pitchFamily="2" charset="2"/>
              <a:buChar char="v"/>
            </a:pPr>
            <a:r>
              <a:rPr lang="tr-TR" sz="1800" b="1" dirty="0">
                <a:solidFill>
                  <a:prstClr val="black"/>
                </a:solidFill>
                <a:latin typeface="Calibri"/>
              </a:rPr>
              <a:t>Muhasebe Yetkilileri</a:t>
            </a:r>
          </a:p>
          <a:p>
            <a:pPr marL="0" lvl="0" indent="0" algn="just">
              <a:lnSpc>
                <a:spcPct val="100000"/>
              </a:lnSpc>
              <a:spcBef>
                <a:spcPts val="1200"/>
              </a:spcBef>
              <a:spcAft>
                <a:spcPts val="1200"/>
              </a:spcAft>
              <a:buNone/>
            </a:pPr>
            <a:endParaRPr lang="tr-TR" sz="1800" b="1" dirty="0">
              <a:solidFill>
                <a:prstClr val="black"/>
              </a:solidFill>
              <a:latin typeface="Calibri"/>
            </a:endParaRPr>
          </a:p>
          <a:p>
            <a:pPr marL="0" indent="0">
              <a:buNone/>
            </a:pPr>
            <a:r>
              <a:rPr lang="tr-TR" sz="1400" b="1" dirty="0" smtClean="0"/>
              <a:t>                     </a:t>
            </a:r>
            <a:endParaRPr lang="tr-TR" sz="1400" b="1" dirty="0"/>
          </a:p>
        </p:txBody>
      </p:sp>
      <p:sp>
        <p:nvSpPr>
          <p:cNvPr id="4" name="Slayt Numarası Yer Tutucusu 3"/>
          <p:cNvSpPr>
            <a:spLocks noGrp="1"/>
          </p:cNvSpPr>
          <p:nvPr>
            <p:ph type="sldNum" sz="quarter" idx="12"/>
          </p:nvPr>
        </p:nvSpPr>
        <p:spPr/>
        <p:txBody>
          <a:bodyPr/>
          <a:lstStyle/>
          <a:p>
            <a:fld id="{34D2E9DF-FA13-4D97-AB30-D627723BF56C}" type="slidenum">
              <a:rPr lang="tr-TR" smtClean="0"/>
              <a:t>3</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8" name="Unvan 1"/>
          <p:cNvSpPr txBox="1">
            <a:spLocks/>
          </p:cNvSpPr>
          <p:nvPr/>
        </p:nvSpPr>
        <p:spPr>
          <a:xfrm>
            <a:off x="2741565" y="312463"/>
            <a:ext cx="8469923" cy="8039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tr-TR" b="1" dirty="0"/>
          </a:p>
        </p:txBody>
      </p:sp>
    </p:spTree>
    <p:extLst>
      <p:ext uri="{BB962C8B-B14F-4D97-AF65-F5344CB8AC3E}">
        <p14:creationId xmlns:p14="http://schemas.microsoft.com/office/powerpoint/2010/main" val="39073285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fontScale="92500" lnSpcReduction="10000"/>
          </a:bodyPr>
          <a:lstStyle/>
          <a:p>
            <a:pPr marL="12700" lvl="0" indent="0" algn="ctr">
              <a:lnSpc>
                <a:spcPct val="100000"/>
              </a:lnSpc>
              <a:spcBef>
                <a:spcPts val="775"/>
              </a:spcBef>
              <a:spcAft>
                <a:spcPts val="1200"/>
              </a:spcAft>
              <a:buNone/>
            </a:pPr>
            <a:r>
              <a:rPr lang="tr-TR" sz="1600" b="1" spc="-10" dirty="0">
                <a:solidFill>
                  <a:srgbClr val="0070C0"/>
                </a:solidFill>
                <a:latin typeface="Calibri"/>
                <a:cs typeface="Calibri"/>
              </a:rPr>
              <a:t>Kayıt zamanı, kayıt değeri ve değer tespit komisyonu (Madde 13)</a:t>
            </a:r>
          </a:p>
          <a:p>
            <a:pPr marL="12700" lvl="0" indent="0" algn="just">
              <a:lnSpc>
                <a:spcPct val="100000"/>
              </a:lnSpc>
              <a:spcBef>
                <a:spcPts val="600"/>
              </a:spcBef>
              <a:spcAft>
                <a:spcPts val="600"/>
              </a:spcAft>
              <a:buNone/>
            </a:pPr>
            <a:r>
              <a:rPr lang="tr-TR" sz="1500" b="1" spc="-10" dirty="0">
                <a:solidFill>
                  <a:prstClr val="black"/>
                </a:solidFill>
                <a:latin typeface="Calibri"/>
                <a:cs typeface="Calibri"/>
              </a:rPr>
              <a:t>*</a:t>
            </a:r>
            <a:r>
              <a:rPr lang="tr-TR" sz="1500" spc="-10" dirty="0">
                <a:solidFill>
                  <a:prstClr val="black"/>
                </a:solidFill>
                <a:latin typeface="Calibri"/>
                <a:cs typeface="Calibri"/>
              </a:rPr>
              <a:t> </a:t>
            </a:r>
            <a:r>
              <a:rPr lang="tr-TR" sz="2400" spc="-10" dirty="0">
                <a:solidFill>
                  <a:prstClr val="black"/>
                </a:solidFill>
                <a:latin typeface="Calibri"/>
                <a:cs typeface="Calibri"/>
              </a:rPr>
              <a:t>Giriş ve çıkış kayıtlarında;</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a)</a:t>
            </a:r>
            <a:r>
              <a:rPr lang="tr-TR" sz="2400" spc="-10" dirty="0">
                <a:solidFill>
                  <a:prstClr val="black"/>
                </a:solidFill>
                <a:latin typeface="Calibri"/>
                <a:cs typeface="Calibri"/>
              </a:rPr>
              <a:t> Satın alma suretiyle edinme ve değer artırıcı değişiklik hâllerinde </a:t>
            </a:r>
            <a:r>
              <a:rPr lang="tr-TR" sz="2400" b="1" spc="-10" dirty="0">
                <a:solidFill>
                  <a:prstClr val="black"/>
                </a:solidFill>
                <a:latin typeface="Calibri"/>
                <a:cs typeface="Calibri"/>
              </a:rPr>
              <a:t>maliyet bedeli,</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b)</a:t>
            </a:r>
            <a:r>
              <a:rPr lang="tr-TR" sz="2400" spc="-10" dirty="0">
                <a:solidFill>
                  <a:prstClr val="black"/>
                </a:solidFill>
                <a:latin typeface="Calibri"/>
                <a:cs typeface="Calibri"/>
              </a:rPr>
              <a:t> Bedelsiz devir, kullanılamaz hâle gelme, yok olma ve hurdaya ayrılma hâllerinde </a:t>
            </a:r>
            <a:r>
              <a:rPr lang="tr-TR" sz="2400" b="1" spc="-10" dirty="0">
                <a:solidFill>
                  <a:prstClr val="black"/>
                </a:solidFill>
                <a:latin typeface="Calibri"/>
                <a:cs typeface="Calibri"/>
              </a:rPr>
              <a:t>kayıtlı değeri,</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c)</a:t>
            </a:r>
            <a:r>
              <a:rPr lang="tr-TR" sz="2400" spc="-10" dirty="0">
                <a:solidFill>
                  <a:prstClr val="black"/>
                </a:solidFill>
                <a:latin typeface="Calibri"/>
                <a:cs typeface="Calibri"/>
              </a:rPr>
              <a:t> Bağış ve yardım yoluyla edinilen taşınırlarda; bağış ve yardımda bulunan tarafından i</a:t>
            </a:r>
            <a:r>
              <a:rPr lang="tr-TR" sz="2400" b="1" spc="-10" dirty="0">
                <a:solidFill>
                  <a:prstClr val="black"/>
                </a:solidFill>
                <a:latin typeface="Calibri"/>
                <a:cs typeface="Calibri"/>
              </a:rPr>
              <a:t>spat edici bir belge ile değeri belirtilmiş ise bu değer, belli bir değeri yoksa değer tespit komisyonunca belirlenen değer,</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ç)</a:t>
            </a:r>
            <a:r>
              <a:rPr lang="tr-TR" sz="2400" spc="-10" dirty="0">
                <a:solidFill>
                  <a:prstClr val="black"/>
                </a:solidFill>
                <a:latin typeface="Calibri"/>
                <a:cs typeface="Calibri"/>
              </a:rPr>
              <a:t> İç imkânlarla üretim yoluyla edinilen taşınırlarda </a:t>
            </a:r>
            <a:r>
              <a:rPr lang="tr-TR" sz="2400" b="1" spc="-10" dirty="0">
                <a:solidFill>
                  <a:prstClr val="black"/>
                </a:solidFill>
                <a:latin typeface="Calibri"/>
                <a:cs typeface="Calibri"/>
              </a:rPr>
              <a:t>maliyet bedeli,</a:t>
            </a:r>
            <a:r>
              <a:rPr lang="tr-TR" sz="2400" spc="-10" dirty="0">
                <a:solidFill>
                  <a:prstClr val="black"/>
                </a:solidFill>
                <a:latin typeface="Calibri"/>
                <a:cs typeface="Calibri"/>
              </a:rPr>
              <a:t> </a:t>
            </a:r>
            <a:r>
              <a:rPr lang="tr-TR" sz="2400" b="1" spc="-10" dirty="0">
                <a:solidFill>
                  <a:prstClr val="black"/>
                </a:solidFill>
                <a:latin typeface="Calibri"/>
                <a:cs typeface="Calibri"/>
              </a:rPr>
              <a:t>maliyet bedelinin tespit edilemediği durumlarda değer tespit komisyonunca belirlenen değer,</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d)</a:t>
            </a:r>
            <a:r>
              <a:rPr lang="tr-TR" sz="2400" spc="-10" dirty="0">
                <a:solidFill>
                  <a:prstClr val="black"/>
                </a:solidFill>
                <a:latin typeface="Calibri"/>
                <a:cs typeface="Calibri"/>
              </a:rPr>
              <a:t> Kazı veya müsadere yoluyla edinilen taşınırlarda </a:t>
            </a:r>
            <a:r>
              <a:rPr lang="tr-TR" sz="2400" b="1" spc="-10" dirty="0">
                <a:solidFill>
                  <a:prstClr val="black"/>
                </a:solidFill>
                <a:latin typeface="Calibri"/>
                <a:cs typeface="Calibri"/>
              </a:rPr>
              <a:t>değer tespit komisyonunca belirlenen değer,</a:t>
            </a:r>
          </a:p>
          <a:p>
            <a:pPr marL="12700" lvl="0" indent="0" algn="just">
              <a:lnSpc>
                <a:spcPct val="100000"/>
              </a:lnSpc>
              <a:spcBef>
                <a:spcPts val="600"/>
              </a:spcBef>
              <a:spcAft>
                <a:spcPts val="600"/>
              </a:spcAft>
              <a:buNone/>
            </a:pPr>
            <a:r>
              <a:rPr lang="tr-TR" sz="2400" b="1" spc="-10" dirty="0">
                <a:solidFill>
                  <a:prstClr val="black"/>
                </a:solidFill>
                <a:latin typeface="Calibri"/>
                <a:cs typeface="Calibri"/>
              </a:rPr>
              <a:t>e)</a:t>
            </a:r>
            <a:r>
              <a:rPr lang="tr-TR" sz="2400" spc="-10" dirty="0">
                <a:solidFill>
                  <a:prstClr val="black"/>
                </a:solidFill>
                <a:latin typeface="Calibri"/>
                <a:cs typeface="Calibri"/>
              </a:rPr>
              <a:t> Sanat eserlerinde </a:t>
            </a:r>
            <a:r>
              <a:rPr lang="tr-TR" sz="2400" b="1" spc="-10" dirty="0">
                <a:solidFill>
                  <a:prstClr val="black"/>
                </a:solidFill>
                <a:latin typeface="Calibri"/>
                <a:cs typeface="Calibri"/>
              </a:rPr>
              <a:t>sigorta değerleri veya takdir edilen değerleri, sigortalanmamaları veya değer takdir edilememesi durumunda ise iz </a:t>
            </a:r>
            <a:r>
              <a:rPr lang="tr-TR" sz="2400" b="1" spc="-10" dirty="0" smtClean="0">
                <a:solidFill>
                  <a:prstClr val="black"/>
                </a:solidFill>
                <a:latin typeface="Calibri"/>
                <a:cs typeface="Calibri"/>
              </a:rPr>
              <a:t>bedeli, </a:t>
            </a:r>
            <a:r>
              <a:rPr lang="tr-TR" sz="2400" spc="-10" dirty="0" smtClean="0">
                <a:solidFill>
                  <a:prstClr val="black"/>
                </a:solidFill>
                <a:latin typeface="Calibri"/>
                <a:cs typeface="Calibri"/>
              </a:rPr>
              <a:t>esas </a:t>
            </a:r>
            <a:r>
              <a:rPr lang="tr-TR" sz="2400" spc="-10" dirty="0">
                <a:solidFill>
                  <a:prstClr val="black"/>
                </a:solidFill>
                <a:latin typeface="Calibri"/>
                <a:cs typeface="Calibri"/>
              </a:rPr>
              <a:t>alınır.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30</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5018075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Kayıt zamanı, kayıt değeri ve değer tespit komisyonu (Madde 13)</a:t>
            </a:r>
            <a:endParaRPr lang="tr-TR" b="1" spc="-10" dirty="0">
              <a:solidFill>
                <a:prstClr val="black"/>
              </a:solidFill>
              <a:latin typeface="Calibri"/>
              <a:cs typeface="Calibri"/>
            </a:endParaRPr>
          </a:p>
          <a:p>
            <a:pPr marL="12700" lvl="0" indent="0" algn="just">
              <a:lnSpc>
                <a:spcPct val="100000"/>
              </a:lnSpc>
              <a:spcBef>
                <a:spcPts val="1800"/>
              </a:spcBef>
              <a:spcAft>
                <a:spcPts val="1800"/>
              </a:spcAft>
              <a:buNone/>
            </a:pPr>
            <a:r>
              <a:rPr lang="tr-TR" sz="2100" b="1" spc="-10" dirty="0">
                <a:solidFill>
                  <a:prstClr val="black"/>
                </a:solidFill>
                <a:latin typeface="Calibri"/>
                <a:cs typeface="Calibri"/>
              </a:rPr>
              <a:t>* </a:t>
            </a:r>
            <a:r>
              <a:rPr lang="tr-TR" spc="-10" dirty="0">
                <a:solidFill>
                  <a:prstClr val="black"/>
                </a:solidFill>
                <a:latin typeface="Calibri"/>
                <a:cs typeface="Calibri"/>
              </a:rPr>
              <a:t>Değer tespit komisyonu, harcama yetkilisinin onayı ile taşınır kayıt yetkilisinin ve işin uzmanının da katıldığı en az üç kişiden oluşturulur. Komisyon değer tespitinde ticaret odası, sanayi odası, borsa, meslek kuruluşları, ilgili diğer kuruluşlardan veya aynı nitelikteki taşınırı satın alan idarelerden ve fiyat araştırması sonuçlarından yararlanabilir.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31</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725387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sz="3200" b="1" spc="-10" dirty="0">
                <a:solidFill>
                  <a:srgbClr val="0070C0"/>
                </a:solidFill>
                <a:latin typeface="Calibri"/>
                <a:cs typeface="Calibri"/>
              </a:rPr>
              <a:t>Dayanıklı taşınırlarda değer artışı (Madde 14)</a:t>
            </a:r>
          </a:p>
          <a:p>
            <a:pPr marL="12700" lvl="0" indent="0" algn="just">
              <a:lnSpc>
                <a:spcPct val="100000"/>
              </a:lnSpc>
              <a:spcBef>
                <a:spcPts val="600"/>
              </a:spcBef>
              <a:spcAft>
                <a:spcPts val="600"/>
              </a:spcAft>
              <a:buNone/>
            </a:pPr>
            <a:r>
              <a:rPr lang="tr-TR" sz="2400" spc="-10" dirty="0">
                <a:solidFill>
                  <a:prstClr val="black"/>
                </a:solidFill>
                <a:latin typeface="Calibri"/>
                <a:cs typeface="Calibri"/>
              </a:rPr>
              <a:t>* Kullanım devamlılığının sağlanması için yapılan bakım ve onarım harcamaları hariç olmak üzere dayanıklı taşınırların; </a:t>
            </a:r>
            <a:r>
              <a:rPr lang="tr-TR" sz="2400" b="1" spc="-10" dirty="0">
                <a:solidFill>
                  <a:prstClr val="black"/>
                </a:solidFill>
                <a:latin typeface="Calibri"/>
                <a:cs typeface="Calibri"/>
              </a:rPr>
              <a:t>niteliğini, kullanım şeklini değiştiren, hizmet kalitesini ve taşınırlardan sağlanan faydayı artıran ve benzeri amaçlarla yapılan değer artırıcı harcamalar, taşınırın kayıtlı maliyet değerine Varlık İşlem Fişi düzenlenmek suretiyle ilave edilir.</a:t>
            </a:r>
            <a:r>
              <a:rPr lang="tr-TR" sz="2400" spc="-10" dirty="0">
                <a:solidFill>
                  <a:prstClr val="black"/>
                </a:solidFill>
                <a:latin typeface="Calibri"/>
                <a:cs typeface="Calibri"/>
              </a:rPr>
              <a:t> Değer artırımı için; dayanıklı taşınırların </a:t>
            </a:r>
            <a:r>
              <a:rPr lang="tr-TR" sz="2400" b="1" spc="-10" dirty="0">
                <a:solidFill>
                  <a:prstClr val="black"/>
                </a:solidFill>
                <a:latin typeface="Calibri"/>
                <a:cs typeface="Calibri"/>
              </a:rPr>
              <a:t>servislerinde yapılan işlemlerde toplam fatura bedeli, iç imkânlarla yapılan işlemlerde ise kullanılan malzemelerin toplam kayıtlı değeri </a:t>
            </a:r>
            <a:r>
              <a:rPr lang="tr-TR" sz="2400" spc="-10" dirty="0">
                <a:solidFill>
                  <a:prstClr val="black"/>
                </a:solidFill>
                <a:latin typeface="Calibri"/>
                <a:cs typeface="Calibri"/>
              </a:rPr>
              <a:t>esas alınır.</a:t>
            </a:r>
          </a:p>
          <a:p>
            <a:pPr marL="12700" lvl="0" indent="0" algn="just">
              <a:lnSpc>
                <a:spcPct val="100000"/>
              </a:lnSpc>
              <a:spcBef>
                <a:spcPts val="3600"/>
              </a:spcBef>
              <a:spcAft>
                <a:spcPts val="600"/>
              </a:spcAft>
              <a:buNone/>
            </a:pPr>
            <a:r>
              <a:rPr lang="tr-TR" sz="2400" spc="-10" dirty="0">
                <a:solidFill>
                  <a:prstClr val="black"/>
                </a:solidFill>
                <a:latin typeface="Calibri"/>
                <a:cs typeface="Calibri"/>
              </a:rPr>
              <a:t>* Dayanıklı taşınırlara ait hesaplardaki </a:t>
            </a:r>
            <a:r>
              <a:rPr lang="tr-TR" sz="2400" b="1" spc="-10" dirty="0">
                <a:solidFill>
                  <a:prstClr val="black"/>
                </a:solidFill>
                <a:latin typeface="Calibri"/>
                <a:cs typeface="Calibri"/>
              </a:rPr>
              <a:t>enflasyon düzeltmeleri, ek fiyat farkı ve benzeri işlemler</a:t>
            </a:r>
            <a:r>
              <a:rPr lang="tr-TR" sz="2400" spc="-10" dirty="0">
                <a:solidFill>
                  <a:prstClr val="black"/>
                </a:solidFill>
                <a:latin typeface="Calibri"/>
                <a:cs typeface="Calibri"/>
              </a:rPr>
              <a:t> sonucunda ortaya çıkacak değer farkları </a:t>
            </a:r>
            <a:r>
              <a:rPr lang="tr-TR" sz="2400" b="1" spc="-10" dirty="0">
                <a:solidFill>
                  <a:prstClr val="black"/>
                </a:solidFill>
                <a:latin typeface="Calibri"/>
                <a:cs typeface="Calibri"/>
              </a:rPr>
              <a:t>taşınırın kayıtlı maliyet değerine Varlık İşlem Fişi düzenlenmek suretiyle ilave edilir.</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32</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5630590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800"/>
              </a:spcAft>
              <a:buNone/>
            </a:pPr>
            <a:r>
              <a:rPr lang="tr-TR" sz="3600" b="1" spc="-10" dirty="0">
                <a:solidFill>
                  <a:srgbClr val="0070C0"/>
                </a:solidFill>
                <a:latin typeface="Calibri"/>
                <a:cs typeface="Calibri"/>
              </a:rPr>
              <a:t>Giriş İşlemleri</a:t>
            </a:r>
            <a:endParaRPr lang="tr-TR" sz="3600" b="1" spc="-10" dirty="0">
              <a:solidFill>
                <a:prstClr val="black"/>
              </a:solidFill>
              <a:latin typeface="Calibri"/>
              <a:cs typeface="Calibri"/>
            </a:endParaRP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15 - Satın alınan taşınırların giriş işlemleri</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16 - Bağış ve yardım yoluyla edinilen taşınırların girişi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17 - Sayım fazlası taşınırların girişi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18 - İade edilen taşınırların girişi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19 - Devir alınan taşınırların girişi </a:t>
            </a:r>
            <a:r>
              <a:rPr lang="tr-TR" sz="2400" b="1" spc="-10" dirty="0" smtClean="0">
                <a:solidFill>
                  <a:prstClr val="black"/>
                </a:solidFill>
                <a:latin typeface="Calibri"/>
                <a:cs typeface="Calibri"/>
              </a:rPr>
              <a:t> </a:t>
            </a:r>
            <a:endParaRPr lang="tr-TR" sz="2400" b="1" spc="-10" dirty="0">
              <a:solidFill>
                <a:prstClr val="black"/>
              </a:solidFill>
              <a:latin typeface="Calibri"/>
              <a:cs typeface="Calibri"/>
            </a:endParaRP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21 - İç imkânlarla üretilen taşınırlar ile kazı veya müsadere yoluyla edinilen taşınırların giriş işlemleri </a:t>
            </a: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33</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598995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Satın alınan taşınırların giriş işlemleri (Madde 15)</a:t>
            </a:r>
          </a:p>
          <a:p>
            <a:pPr marL="298450" lvl="0" indent="-285750" algn="just">
              <a:lnSpc>
                <a:spcPct val="100000"/>
              </a:lnSpc>
              <a:spcBef>
                <a:spcPts val="1200"/>
              </a:spcBef>
              <a:spcAft>
                <a:spcPts val="1200"/>
              </a:spcAft>
            </a:pPr>
            <a:r>
              <a:rPr lang="tr-TR" sz="1700" spc="-10" dirty="0">
                <a:solidFill>
                  <a:prstClr val="black"/>
                </a:solidFill>
                <a:latin typeface="Calibri"/>
                <a:cs typeface="Calibri"/>
              </a:rPr>
              <a:t>Satın alınan taşınırlar için teslim alındıktan sonra, üçer nüsha Varlık İşlem Fişi düzenlenir.</a:t>
            </a:r>
          </a:p>
          <a:p>
            <a:pPr marL="298450" lvl="0" indent="-285750" algn="just">
              <a:lnSpc>
                <a:spcPct val="100000"/>
              </a:lnSpc>
              <a:spcBef>
                <a:spcPts val="1200"/>
              </a:spcBef>
              <a:spcAft>
                <a:spcPts val="1200"/>
              </a:spcAft>
            </a:pPr>
            <a:r>
              <a:rPr lang="tr-TR" sz="1700" spc="-10" dirty="0" smtClean="0">
                <a:solidFill>
                  <a:prstClr val="black"/>
                </a:solidFill>
                <a:latin typeface="Calibri"/>
                <a:cs typeface="Calibri"/>
              </a:rPr>
              <a:t>Alımı </a:t>
            </a:r>
            <a:r>
              <a:rPr lang="tr-TR" sz="1700" spc="-10" dirty="0">
                <a:solidFill>
                  <a:prstClr val="black"/>
                </a:solidFill>
                <a:latin typeface="Calibri"/>
                <a:cs typeface="Calibri"/>
              </a:rPr>
              <a:t>yapan birimce giriş kayıtları yapıldıktan sonra düzenlenecek Varlık İşlem Fişiyle de ilgili diğer birimler adına çıkış kaydedilir.</a:t>
            </a:r>
          </a:p>
          <a:p>
            <a:pPr marL="298450" lvl="0" indent="-285750" algn="just">
              <a:lnSpc>
                <a:spcPct val="100000"/>
              </a:lnSpc>
              <a:spcBef>
                <a:spcPts val="1200"/>
              </a:spcBef>
              <a:spcAft>
                <a:spcPts val="1200"/>
              </a:spcAft>
            </a:pPr>
            <a:r>
              <a:rPr lang="tr-TR" sz="1700" b="1" spc="-10" dirty="0">
                <a:solidFill>
                  <a:prstClr val="black"/>
                </a:solidFill>
                <a:latin typeface="Calibri"/>
                <a:cs typeface="Calibri"/>
              </a:rPr>
              <a:t>Varlık İşlem Fişinin bir nüshası ödeme emri belgesine, bir nüshası ise ödeme emri belgesinin harcama biriminde kalan nüshasına bağlanır. </a:t>
            </a:r>
            <a:r>
              <a:rPr lang="tr-TR" sz="1700" spc="-10" dirty="0">
                <a:solidFill>
                  <a:prstClr val="black"/>
                </a:solidFill>
                <a:latin typeface="Calibri"/>
                <a:cs typeface="Calibri"/>
              </a:rPr>
              <a:t>Diğer nüshası, muayene ve kabul komisyon tutanağı veya idare yetkilisince düzenlenmiş kabul belgesi ile birlikte, sıralı olarak dosyalanır</a:t>
            </a:r>
            <a:r>
              <a:rPr lang="tr-TR" sz="1700" spc="-10" dirty="0" smtClean="0">
                <a:solidFill>
                  <a:prstClr val="black"/>
                </a:solidFill>
                <a:latin typeface="Calibri"/>
                <a:cs typeface="Calibri"/>
              </a:rPr>
              <a:t>.</a:t>
            </a:r>
          </a:p>
          <a:p>
            <a:pPr marL="298450" lvl="0" indent="-285750" algn="just">
              <a:lnSpc>
                <a:spcPct val="100000"/>
              </a:lnSpc>
              <a:spcBef>
                <a:spcPts val="1200"/>
              </a:spcBef>
              <a:spcAft>
                <a:spcPts val="1200"/>
              </a:spcAft>
            </a:pPr>
            <a:r>
              <a:rPr lang="tr-TR" sz="1900" spc="-10" dirty="0">
                <a:solidFill>
                  <a:prstClr val="black"/>
                </a:solidFill>
                <a:latin typeface="Calibri"/>
                <a:cs typeface="Calibri"/>
              </a:rPr>
              <a:t>Kamu idarelerince </a:t>
            </a:r>
            <a:r>
              <a:rPr lang="tr-TR" sz="1900" b="1" spc="-10" dirty="0">
                <a:solidFill>
                  <a:prstClr val="black"/>
                </a:solidFill>
                <a:latin typeface="Calibri"/>
                <a:cs typeface="Calibri"/>
              </a:rPr>
              <a:t>bakım, onarım ile hizmet alım sözleşmeleri kapsamında veya satın alma</a:t>
            </a:r>
            <a:r>
              <a:rPr lang="tr-TR" sz="1900" spc="-10" dirty="0">
                <a:solidFill>
                  <a:prstClr val="black"/>
                </a:solidFill>
                <a:latin typeface="Calibri"/>
                <a:cs typeface="Calibri"/>
              </a:rPr>
              <a:t> suretiyle edinilen binalarla birlikte teslim alınan ancak binanın bütünleyici unsurlarından olmayan taşınır kapsamındaki tesisler ile diğer büro makine ve malzemeleri, </a:t>
            </a:r>
            <a:r>
              <a:rPr lang="tr-TR" sz="1900" b="1" spc="-10" dirty="0">
                <a:solidFill>
                  <a:prstClr val="black"/>
                </a:solidFill>
                <a:latin typeface="Calibri"/>
                <a:cs typeface="Calibri"/>
              </a:rPr>
              <a:t>varsa belgesinde gösterilen bedeli, böyle bir belge yoksa komisyonca tespit edilen gerçeğe uygun değeri üzerinden envanter işlem seçeneğiyle taşınır kayıtlarına alınır.</a:t>
            </a: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34</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31142437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Bağış ve yardım yoluyla edinilen taşınırların girişi (Madde 16)</a:t>
            </a:r>
          </a:p>
          <a:p>
            <a:pPr marL="355600" lvl="0" indent="-342900" algn="just">
              <a:lnSpc>
                <a:spcPct val="100000"/>
              </a:lnSpc>
              <a:spcBef>
                <a:spcPts val="2400"/>
              </a:spcBef>
              <a:spcAft>
                <a:spcPts val="1200"/>
              </a:spcAft>
            </a:pPr>
            <a:r>
              <a:rPr lang="tr-TR" sz="2200" spc="-10" dirty="0" smtClean="0">
                <a:solidFill>
                  <a:prstClr val="black"/>
                </a:solidFill>
                <a:latin typeface="Calibri"/>
                <a:cs typeface="Calibri"/>
              </a:rPr>
              <a:t>5018 </a:t>
            </a:r>
            <a:r>
              <a:rPr lang="tr-TR" sz="2200" spc="-10" dirty="0">
                <a:solidFill>
                  <a:prstClr val="black"/>
                </a:solidFill>
                <a:latin typeface="Calibri"/>
                <a:cs typeface="Calibri"/>
              </a:rPr>
              <a:t>sayılı Kanunun 40 </a:t>
            </a:r>
            <a:r>
              <a:rPr lang="tr-TR" sz="2200" spc="-10" dirty="0" err="1">
                <a:solidFill>
                  <a:prstClr val="black"/>
                </a:solidFill>
                <a:latin typeface="Calibri"/>
                <a:cs typeface="Calibri"/>
              </a:rPr>
              <a:t>ıncı</a:t>
            </a:r>
            <a:r>
              <a:rPr lang="tr-TR" sz="2200" spc="-10" dirty="0">
                <a:solidFill>
                  <a:prstClr val="black"/>
                </a:solidFill>
                <a:latin typeface="Calibri"/>
                <a:cs typeface="Calibri"/>
              </a:rPr>
              <a:t> maddesi ile diğer mevzuat çerçevesinde bağış ve yardım olarak edinilen taşınırlar teslim alındığında, taşınır kayıt yetkilisi tarafından Varlık İşlem Fişi düzenlenerek kayıtlara alınır. Varlık İşlem Fişinin bir nüshası bağış ve yardım edene verilir veya gönderilir</a:t>
            </a:r>
            <a:r>
              <a:rPr lang="tr-TR" sz="2200" spc="-10" dirty="0" smtClean="0">
                <a:solidFill>
                  <a:prstClr val="black"/>
                </a:solidFill>
                <a:latin typeface="Calibri"/>
                <a:cs typeface="Calibri"/>
              </a:rPr>
              <a:t>.</a:t>
            </a:r>
          </a:p>
          <a:p>
            <a:pPr marL="12700" lvl="0" indent="0" algn="just">
              <a:lnSpc>
                <a:spcPct val="100000"/>
              </a:lnSpc>
              <a:spcBef>
                <a:spcPts val="775"/>
              </a:spcBef>
              <a:spcAft>
                <a:spcPts val="1200"/>
              </a:spcAft>
              <a:buNone/>
            </a:pPr>
            <a:r>
              <a:rPr lang="tr-TR" sz="2200" b="1" spc="-10" dirty="0">
                <a:solidFill>
                  <a:srgbClr val="0070C0"/>
                </a:solidFill>
                <a:latin typeface="Calibri"/>
                <a:cs typeface="Calibri"/>
              </a:rPr>
              <a:t>Sayım fazlası taşınırların girişi (Madde 17)</a:t>
            </a:r>
          </a:p>
          <a:p>
            <a:pPr marL="12700" lvl="0" indent="0" algn="just">
              <a:lnSpc>
                <a:spcPct val="100000"/>
              </a:lnSpc>
              <a:spcBef>
                <a:spcPts val="2400"/>
              </a:spcBef>
              <a:spcAft>
                <a:spcPts val="1200"/>
              </a:spcAft>
              <a:buNone/>
            </a:pPr>
            <a:r>
              <a:rPr lang="tr-TR" sz="2200" b="1" spc="-10" dirty="0">
                <a:solidFill>
                  <a:prstClr val="black"/>
                </a:solidFill>
                <a:latin typeface="Calibri"/>
                <a:cs typeface="Calibri"/>
              </a:rPr>
              <a:t>*</a:t>
            </a:r>
            <a:r>
              <a:rPr lang="tr-TR" sz="2200" spc="-10" dirty="0">
                <a:solidFill>
                  <a:prstClr val="black"/>
                </a:solidFill>
                <a:latin typeface="Calibri"/>
                <a:cs typeface="Calibri"/>
              </a:rPr>
              <a:t> Yapılan sayım sonucunda fazla bulunan taşınırlar, Varlık İşlem Fişi düzenlenerek kayıtlara alınır. </a:t>
            </a:r>
            <a:r>
              <a:rPr lang="tr-TR" sz="2200" b="1" spc="-10" dirty="0">
                <a:solidFill>
                  <a:prstClr val="black"/>
                </a:solidFill>
                <a:latin typeface="Calibri"/>
                <a:cs typeface="Calibri"/>
              </a:rPr>
              <a:t>Sayım fazlası taşınırların giriş kaydedilmesinde; söz konusu taşınırla aynı nitelikte son bir yıl içinde girişi yapılan taşınır varsa bu değer, aksi hâlde değer tespit komisyonu tarafından belirlenecek değer esas alınır.</a:t>
            </a:r>
          </a:p>
          <a:p>
            <a:pPr marL="355600" lvl="0" indent="-342900" algn="just">
              <a:lnSpc>
                <a:spcPct val="100000"/>
              </a:lnSpc>
              <a:spcBef>
                <a:spcPts val="2400"/>
              </a:spcBef>
              <a:spcAft>
                <a:spcPts val="1200"/>
              </a:spcAft>
            </a:pPr>
            <a:endParaRPr lang="tr-TR" sz="22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35</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9056855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İade edilen taşınırların girişi (Madde 18)</a:t>
            </a:r>
          </a:p>
          <a:p>
            <a:pPr marL="355600" lvl="0" indent="-342900" algn="just">
              <a:lnSpc>
                <a:spcPct val="100000"/>
              </a:lnSpc>
              <a:spcBef>
                <a:spcPts val="1800"/>
              </a:spcBef>
              <a:spcAft>
                <a:spcPts val="1200"/>
              </a:spcAft>
            </a:pPr>
            <a:r>
              <a:rPr lang="tr-TR" sz="2200" spc="-10" dirty="0" smtClean="0">
                <a:solidFill>
                  <a:prstClr val="black"/>
                </a:solidFill>
                <a:latin typeface="Calibri"/>
                <a:cs typeface="Calibri"/>
              </a:rPr>
              <a:t>Kullanıma </a:t>
            </a:r>
            <a:r>
              <a:rPr lang="tr-TR" sz="2200" spc="-10" dirty="0">
                <a:solidFill>
                  <a:prstClr val="black"/>
                </a:solidFill>
                <a:latin typeface="Calibri"/>
                <a:cs typeface="Calibri"/>
              </a:rPr>
              <a:t>verilen tüketim malzemelerinden herhangi bir nedenle iade edilenler, iadeyi yapan birim yetkilisinin onayını taşıyan ve iade edilen malzemenin cins ve miktarını belirten belge karşılığında teslim alınır ve </a:t>
            </a:r>
            <a:r>
              <a:rPr lang="tr-TR" sz="2200" b="1" spc="-10" dirty="0">
                <a:solidFill>
                  <a:prstClr val="black"/>
                </a:solidFill>
                <a:latin typeface="Calibri"/>
                <a:cs typeface="Calibri"/>
              </a:rPr>
              <a:t>söz konusu taşınırla aynı nitelikte son bir yıl içinde girişi yapılan taşınır varsa bu değer, aksi hâlde değer tespit komisyonu tarafından belirlenecek değer esas alınarak Varlık İşlem Fişi düzenlenmek suretiyle tekrar giriş kaydedilir.</a:t>
            </a:r>
            <a:r>
              <a:rPr lang="tr-TR" sz="2200" spc="-10" dirty="0">
                <a:solidFill>
                  <a:prstClr val="black"/>
                </a:solidFill>
                <a:latin typeface="Calibri"/>
                <a:cs typeface="Calibri"/>
              </a:rPr>
              <a:t> Fişin bir nüshası taşınırları iade edene verilir</a:t>
            </a:r>
            <a:r>
              <a:rPr lang="tr-TR" sz="2200" spc="-10" dirty="0" smtClean="0">
                <a:solidFill>
                  <a:prstClr val="black"/>
                </a:solidFill>
                <a:latin typeface="Calibri"/>
                <a:cs typeface="Calibri"/>
              </a:rPr>
              <a:t>.</a:t>
            </a:r>
          </a:p>
          <a:p>
            <a:pPr marL="355600" lvl="0" indent="-342900" algn="just">
              <a:lnSpc>
                <a:spcPct val="100000"/>
              </a:lnSpc>
              <a:spcBef>
                <a:spcPts val="1800"/>
              </a:spcBef>
              <a:spcAft>
                <a:spcPts val="1200"/>
              </a:spcAft>
            </a:pPr>
            <a:r>
              <a:rPr lang="tr-TR" sz="2000" b="1" spc="-10" dirty="0">
                <a:solidFill>
                  <a:prstClr val="black"/>
                </a:solidFill>
                <a:latin typeface="Calibri"/>
                <a:cs typeface="Calibri"/>
              </a:rPr>
              <a:t>* Kullanıma verilen dayanıklı taşınırlardan, herhangi bir nedenle ilgililerince iade edilenler için Varlık İşlem Fişi düzenlenmez. Bu taşınırların kullanıma verilmelerinde düzenlenmiş olan Taşınır Teslim Belgesi, taşınırın geri alındığına ilişkin ilgili bölümü imzalanarak kişiye geri verilir ve kayıtlar buna göre güncellenir.</a:t>
            </a:r>
            <a:endParaRPr lang="tr-TR" sz="2200" b="1" spc="-10" dirty="0">
              <a:solidFill>
                <a:prstClr val="black"/>
              </a:solidFill>
              <a:latin typeface="Calibri"/>
              <a:cs typeface="Calibri"/>
            </a:endParaRPr>
          </a:p>
          <a:p>
            <a:pPr marL="355600" lvl="0" indent="-342900" algn="just">
              <a:lnSpc>
                <a:spcPct val="100000"/>
              </a:lnSpc>
              <a:spcBef>
                <a:spcPts val="2400"/>
              </a:spcBef>
              <a:spcAft>
                <a:spcPts val="1200"/>
              </a:spcAft>
            </a:pPr>
            <a:endParaRPr lang="tr-TR" sz="22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36</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31917688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5" y="1116413"/>
            <a:ext cx="10141528" cy="5442329"/>
          </a:xfrm>
        </p:spPr>
        <p:txBody>
          <a:bodyPr>
            <a:normAutofit/>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Devir alınan taşınırların girişi (Madde 19)</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Kamu idarelerince bedelsiz olarak devir alınan taşınırlar, </a:t>
            </a:r>
            <a:r>
              <a:rPr lang="tr-TR" sz="1800" b="1" spc="-10" dirty="0">
                <a:solidFill>
                  <a:prstClr val="black"/>
                </a:solidFill>
                <a:latin typeface="Calibri"/>
                <a:cs typeface="Calibri"/>
              </a:rPr>
              <a:t>devreden idarenin Varlık İşlem Fişinde gösterilen değer</a:t>
            </a:r>
            <a:r>
              <a:rPr lang="tr-TR" sz="1800" spc="-10" dirty="0">
                <a:solidFill>
                  <a:prstClr val="black"/>
                </a:solidFill>
                <a:latin typeface="Calibri"/>
                <a:cs typeface="Calibri"/>
              </a:rPr>
              <a:t> esas alınarak düzenlenecek Varlık İşlem Fişi ile giriş kaydedilir</a:t>
            </a:r>
            <a:r>
              <a:rPr lang="tr-TR" sz="1800" spc="-10" dirty="0" smtClean="0">
                <a:solidFill>
                  <a:prstClr val="black"/>
                </a:solidFill>
                <a:latin typeface="Calibri"/>
                <a:cs typeface="Calibri"/>
              </a:rPr>
              <a:t>.</a:t>
            </a: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r>
              <a:rPr lang="tr-TR" sz="1800" spc="-10" dirty="0">
                <a:solidFill>
                  <a:prstClr val="black"/>
                </a:solidFill>
                <a:latin typeface="Calibri"/>
                <a:cs typeface="Calibri"/>
              </a:rPr>
              <a:t>Varlık İşlem Fişlerinin bir nüshası yedi gün içerisinde devreden idarenin çıkış kaydına esas Varlık İşlem Fişine bağlanmak üzere gönderilir</a:t>
            </a:r>
            <a:r>
              <a:rPr lang="tr-TR" sz="1800" spc="-10" dirty="0" smtClean="0">
                <a:solidFill>
                  <a:prstClr val="black"/>
                </a:solidFill>
                <a:latin typeface="Calibri"/>
                <a:cs typeface="Calibri"/>
              </a:rPr>
              <a:t>.</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Devralan idarenin yapmış olduğu taşıma giderleri taşınırın değeri ile ilişkilendirilmez.</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Aynı kamu idaresinin muhtelif harcama birimlerinin ambarları arasında devredilen taşınırların alınmasında da Varlık İşlem Fişi düzenlenir ve Varlık İşlem Fişinin bir nüshası ilgili taşınır kayıt yetkilisine verilir.</a:t>
            </a:r>
          </a:p>
          <a:p>
            <a:pPr marL="298450" lvl="0" indent="-285750" algn="just">
              <a:lnSpc>
                <a:spcPct val="100000"/>
              </a:lnSpc>
              <a:spcBef>
                <a:spcPts val="1200"/>
              </a:spcBef>
              <a:spcAft>
                <a:spcPts val="1200"/>
              </a:spcAft>
            </a:pPr>
            <a:endParaRPr lang="tr-TR" sz="22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37</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7360581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800"/>
              </a:spcAft>
              <a:buNone/>
            </a:pPr>
            <a:r>
              <a:rPr lang="tr-TR" sz="1600" b="1" spc="-10" dirty="0">
                <a:solidFill>
                  <a:srgbClr val="0070C0"/>
                </a:solidFill>
                <a:latin typeface="Calibri"/>
                <a:cs typeface="Calibri"/>
              </a:rPr>
              <a:t>İç imkânlarla üretilen taşınırlar ile kazı veya müsadere yoluyla edinilen taşınırların giriş işlemleri (Madde 21)</a:t>
            </a:r>
          </a:p>
          <a:p>
            <a:pPr marL="12700" lvl="0" indent="0" algn="ctr">
              <a:lnSpc>
                <a:spcPct val="100000"/>
              </a:lnSpc>
              <a:spcBef>
                <a:spcPts val="775"/>
              </a:spcBef>
              <a:spcAft>
                <a:spcPts val="800"/>
              </a:spcAft>
              <a:buNone/>
            </a:pPr>
            <a:r>
              <a:rPr lang="tr-TR" sz="2400" spc="-10" dirty="0">
                <a:solidFill>
                  <a:prstClr val="black"/>
                </a:solidFill>
                <a:latin typeface="Calibri"/>
                <a:cs typeface="Calibri"/>
              </a:rPr>
              <a:t>Aşağıda belirtildiği şekilde edinilen taşınırlar, Varlık İşlem Fişi düzenlenerek giriş kaydedilir:</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a) </a:t>
            </a:r>
            <a:r>
              <a:rPr lang="tr-TR" sz="2400" spc="-10" dirty="0">
                <a:solidFill>
                  <a:prstClr val="black"/>
                </a:solidFill>
                <a:latin typeface="Calibri"/>
                <a:cs typeface="Calibri"/>
              </a:rPr>
              <a:t>Kamu idarelerinin kendi kullanımları için iç imkânlarıyla üretilen taşınırlar.</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b) </a:t>
            </a:r>
            <a:r>
              <a:rPr lang="tr-TR" sz="2400" spc="-10" dirty="0">
                <a:solidFill>
                  <a:prstClr val="black"/>
                </a:solidFill>
                <a:latin typeface="Calibri"/>
                <a:cs typeface="Calibri"/>
              </a:rPr>
              <a:t>Kamu idarelerinin mülkiyetindeki arazilerde yetiştirilen ağaçlardan üretilen ekonomik değere sahip kereste, odun, meyve gibi ürünler.</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c) </a:t>
            </a:r>
            <a:r>
              <a:rPr lang="tr-TR" sz="2400" spc="-10" dirty="0">
                <a:solidFill>
                  <a:prstClr val="black"/>
                </a:solidFill>
                <a:latin typeface="Calibri"/>
                <a:cs typeface="Calibri"/>
              </a:rPr>
              <a:t>Yeni doğan canlı taşınırlar.</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ç) </a:t>
            </a:r>
            <a:r>
              <a:rPr lang="tr-TR" sz="2400" spc="-10" dirty="0">
                <a:solidFill>
                  <a:prstClr val="black"/>
                </a:solidFill>
                <a:latin typeface="Calibri"/>
                <a:cs typeface="Calibri"/>
              </a:rPr>
              <a:t>Kamu idaresince yaptırılan arkeolojik kazılarda bulunan taşınır kültür varlıkları veya diğer taşınırlardan ilgili mevzuatına göre müzelerde sergilenen taşınırlar.</a:t>
            </a:r>
          </a:p>
          <a:p>
            <a:pPr marL="12700" lvl="0" indent="0" algn="just">
              <a:lnSpc>
                <a:spcPct val="100000"/>
              </a:lnSpc>
              <a:spcBef>
                <a:spcPts val="775"/>
              </a:spcBef>
              <a:spcAft>
                <a:spcPts val="800"/>
              </a:spcAft>
              <a:buNone/>
            </a:pPr>
            <a:r>
              <a:rPr lang="tr-TR" sz="2400" b="1" spc="-10" dirty="0" smtClean="0">
                <a:solidFill>
                  <a:prstClr val="black"/>
                </a:solidFill>
                <a:latin typeface="Calibri"/>
                <a:cs typeface="Calibri"/>
              </a:rPr>
              <a:t> </a:t>
            </a:r>
            <a:endParaRPr lang="tr-TR" sz="24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2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38</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6993970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800"/>
              </a:spcAft>
              <a:buNone/>
            </a:pPr>
            <a:r>
              <a:rPr lang="tr-TR" b="1" spc="-10" dirty="0">
                <a:solidFill>
                  <a:srgbClr val="0070C0"/>
                </a:solidFill>
                <a:latin typeface="Calibri"/>
                <a:cs typeface="Calibri"/>
              </a:rPr>
              <a:t>Çıkış İşlemleri</a:t>
            </a:r>
            <a:endParaRPr lang="tr-TR" b="1" spc="-10" dirty="0">
              <a:solidFill>
                <a:prstClr val="black"/>
              </a:solidFill>
              <a:latin typeface="Calibri"/>
              <a:cs typeface="Calibri"/>
            </a:endParaRP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22 - Tüketim suretiyle çıkış</a:t>
            </a:r>
          </a:p>
          <a:p>
            <a:pPr marL="12700" lvl="0" indent="0" algn="just">
              <a:lnSpc>
                <a:spcPct val="100000"/>
              </a:lnSpc>
              <a:spcBef>
                <a:spcPts val="775"/>
              </a:spcBef>
              <a:spcAft>
                <a:spcPts val="800"/>
              </a:spcAft>
              <a:buNone/>
            </a:pPr>
            <a:r>
              <a:rPr lang="tr-TR" sz="2400" b="1" spc="-10" dirty="0">
                <a:solidFill>
                  <a:srgbClr val="C00000"/>
                </a:solidFill>
                <a:latin typeface="Calibri"/>
                <a:cs typeface="Calibri"/>
              </a:rPr>
              <a:t>Madde 23 - Dayanıklı taşınırların kullanıma verilmesi</a:t>
            </a:r>
            <a:r>
              <a:rPr lang="tr-TR" sz="2400" b="1" spc="-10" dirty="0">
                <a:solidFill>
                  <a:srgbClr val="C0504D"/>
                </a:solidFill>
                <a:latin typeface="Calibri"/>
                <a:cs typeface="Calibri"/>
              </a:rPr>
              <a:t>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24 - Devir suretiyle çıkış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25 - Bağış veya yardım olarak verilen taşınırların çıkışı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26 - Satış suretiyle çıkış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27 - Kullanılmaz hâle gelme, yok olma veya sayım noksanı nedeniyle çıkış </a:t>
            </a:r>
          </a:p>
          <a:p>
            <a:pPr marL="12700" lvl="0" indent="0" algn="just">
              <a:lnSpc>
                <a:spcPct val="100000"/>
              </a:lnSpc>
              <a:spcBef>
                <a:spcPts val="775"/>
              </a:spcBef>
              <a:spcAft>
                <a:spcPts val="800"/>
              </a:spcAft>
              <a:buNone/>
            </a:pPr>
            <a:r>
              <a:rPr lang="tr-TR" sz="2400" b="1" spc="-10" dirty="0">
                <a:solidFill>
                  <a:prstClr val="black"/>
                </a:solidFill>
                <a:latin typeface="Calibri"/>
                <a:cs typeface="Calibri"/>
              </a:rPr>
              <a:t>Madde 28 - Hurdaya ayırma nedeniyle çıkış</a:t>
            </a:r>
            <a:r>
              <a:rPr lang="tr-TR" sz="2400" b="1" spc="-10" dirty="0" smtClean="0">
                <a:solidFill>
                  <a:prstClr val="black"/>
                </a:solidFill>
                <a:latin typeface="Calibri"/>
                <a:cs typeface="Calibri"/>
              </a:rPr>
              <a:t> </a:t>
            </a:r>
            <a:endParaRPr lang="tr-TR" sz="24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39</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086040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4</a:t>
            </a:fld>
            <a:endParaRPr lang="tr-TR"/>
          </a:p>
        </p:txBody>
      </p:sp>
      <p:sp>
        <p:nvSpPr>
          <p:cNvPr id="11" name="Metin kutusu 10"/>
          <p:cNvSpPr txBox="1"/>
          <p:nvPr/>
        </p:nvSpPr>
        <p:spPr>
          <a:xfrm>
            <a:off x="461663" y="1240662"/>
            <a:ext cx="11325784" cy="4716676"/>
          </a:xfrm>
          <a:prstGeom prst="rect">
            <a:avLst/>
          </a:prstGeom>
          <a:noFill/>
        </p:spPr>
        <p:txBody>
          <a:bodyPr wrap="square" rtlCol="0">
            <a:spAutoFit/>
          </a:bodyPr>
          <a:lstStyle/>
          <a:p>
            <a:pPr marL="12700" lvl="0" algn="ctr">
              <a:spcBef>
                <a:spcPts val="775"/>
              </a:spcBef>
              <a:spcAft>
                <a:spcPts val="1200"/>
              </a:spcAft>
            </a:pPr>
            <a:r>
              <a:rPr lang="tr-TR" sz="2700" b="1" spc="-10" dirty="0">
                <a:solidFill>
                  <a:srgbClr val="0070C0"/>
                </a:solidFill>
                <a:latin typeface="Calibri"/>
                <a:cs typeface="Calibri"/>
              </a:rPr>
              <a:t>Sorumluluk (Madde 5)</a:t>
            </a:r>
          </a:p>
          <a:p>
            <a:pPr lvl="0" algn="just">
              <a:spcBef>
                <a:spcPts val="900"/>
              </a:spcBef>
              <a:spcAft>
                <a:spcPts val="900"/>
              </a:spcAft>
            </a:pPr>
            <a:r>
              <a:rPr lang="tr-TR" sz="2300" b="1" dirty="0">
                <a:solidFill>
                  <a:prstClr val="black"/>
                </a:solidFill>
                <a:latin typeface="Calibri"/>
              </a:rPr>
              <a:t>* </a:t>
            </a:r>
            <a:r>
              <a:rPr lang="tr-TR" sz="3200" b="1" dirty="0">
                <a:solidFill>
                  <a:prstClr val="black"/>
                </a:solidFill>
                <a:latin typeface="Calibri"/>
              </a:rPr>
              <a:t>Harcama yetkilileri</a:t>
            </a:r>
            <a:r>
              <a:rPr lang="tr-TR" sz="3200" dirty="0">
                <a:solidFill>
                  <a:srgbClr val="0070C0"/>
                </a:solidFill>
                <a:latin typeface="Calibri"/>
              </a:rPr>
              <a:t> </a:t>
            </a:r>
            <a:r>
              <a:rPr lang="tr-TR" sz="3200" dirty="0">
                <a:solidFill>
                  <a:prstClr val="black"/>
                </a:solidFill>
                <a:latin typeface="Calibri"/>
              </a:rPr>
              <a:t>taşınırların etkili, ekonomik, verimli ve hukuka uygun olarak edinilmesinden, kullanılmasından, kontrolünden, kayıtlarının bu Yönetmelikte belirtilen usul ve esaslara göre saydam ve erişilebilir şekilde tutulmasını sağlamaktan sorumludur. </a:t>
            </a:r>
            <a:r>
              <a:rPr lang="tr-TR" sz="3200" b="1" dirty="0">
                <a:solidFill>
                  <a:prstClr val="black"/>
                </a:solidFill>
                <a:latin typeface="Calibri"/>
              </a:rPr>
              <a:t>Harcama yetkilileri</a:t>
            </a:r>
            <a:r>
              <a:rPr lang="tr-TR" sz="3200" dirty="0">
                <a:solidFill>
                  <a:prstClr val="black"/>
                </a:solidFill>
                <a:latin typeface="Calibri"/>
              </a:rPr>
              <a:t> taşınır kayıtlarının bu Yönetmelik hükümlerine uygun olarak tutulması ve taşınır mal yönetim hesabının hazırlanması sorumluluğunu </a:t>
            </a:r>
            <a:r>
              <a:rPr lang="tr-TR" sz="3200" b="1" dirty="0">
                <a:solidFill>
                  <a:prstClr val="black"/>
                </a:solidFill>
                <a:latin typeface="Calibri"/>
              </a:rPr>
              <a:t>taşınır kayıt yetkilileri</a:t>
            </a:r>
            <a:r>
              <a:rPr lang="tr-TR" sz="3200" dirty="0">
                <a:solidFill>
                  <a:srgbClr val="002060"/>
                </a:solidFill>
                <a:latin typeface="Calibri"/>
              </a:rPr>
              <a:t> </a:t>
            </a:r>
            <a:r>
              <a:rPr lang="tr-TR" sz="3200" dirty="0">
                <a:solidFill>
                  <a:prstClr val="black"/>
                </a:solidFill>
                <a:latin typeface="Calibri"/>
              </a:rPr>
              <a:t>ve </a:t>
            </a:r>
            <a:r>
              <a:rPr lang="tr-TR" sz="3200" b="1" dirty="0">
                <a:solidFill>
                  <a:prstClr val="black"/>
                </a:solidFill>
                <a:latin typeface="Calibri"/>
              </a:rPr>
              <a:t>taşınır kontrol yetkilileri</a:t>
            </a:r>
            <a:r>
              <a:rPr lang="tr-TR" sz="3200" dirty="0">
                <a:solidFill>
                  <a:srgbClr val="0070C0"/>
                </a:solidFill>
                <a:latin typeface="Calibri"/>
              </a:rPr>
              <a:t> </a:t>
            </a:r>
            <a:r>
              <a:rPr lang="tr-TR" sz="3200" dirty="0">
                <a:solidFill>
                  <a:prstClr val="black"/>
                </a:solidFill>
                <a:latin typeface="Calibri"/>
              </a:rPr>
              <a:t>aracılığıyla yerine getirir.</a:t>
            </a:r>
          </a:p>
        </p:txBody>
      </p:sp>
      <p:sp>
        <p:nvSpPr>
          <p:cNvPr id="10" name="Parallelogram 9"/>
          <p:cNvSpPr/>
          <p:nvPr/>
        </p:nvSpPr>
        <p:spPr>
          <a:xfrm>
            <a:off x="0" y="174341"/>
            <a:ext cx="2298089" cy="94207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13" name="Resi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5" name="Unvan 1"/>
          <p:cNvSpPr txBox="1">
            <a:spLocks/>
          </p:cNvSpPr>
          <p:nvPr/>
        </p:nvSpPr>
        <p:spPr>
          <a:xfrm>
            <a:off x="2298089" y="305527"/>
            <a:ext cx="8469923" cy="8039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tr-TR" sz="4000" b="1" dirty="0" smtClean="0"/>
          </a:p>
        </p:txBody>
      </p:sp>
    </p:spTree>
    <p:extLst>
      <p:ext uri="{BB962C8B-B14F-4D97-AF65-F5344CB8AC3E}">
        <p14:creationId xmlns:p14="http://schemas.microsoft.com/office/powerpoint/2010/main" val="4271376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lnSpcReduction="10000"/>
          </a:bodyPr>
          <a:lstStyle/>
          <a:p>
            <a:pPr marL="12700" lvl="0" indent="0" algn="just">
              <a:lnSpc>
                <a:spcPct val="100000"/>
              </a:lnSpc>
              <a:spcBef>
                <a:spcPts val="775"/>
              </a:spcBef>
              <a:spcAft>
                <a:spcPts val="1200"/>
              </a:spcAft>
              <a:buNone/>
            </a:pPr>
            <a:r>
              <a:rPr lang="tr-TR" sz="1900" b="1" spc="-10" dirty="0">
                <a:solidFill>
                  <a:srgbClr val="0070C0"/>
                </a:solidFill>
                <a:latin typeface="Calibri"/>
                <a:cs typeface="Calibri"/>
              </a:rPr>
              <a:t>Tüketim suretiyle çıkış (Madde 22)</a:t>
            </a:r>
          </a:p>
          <a:p>
            <a:pPr marL="298450" lvl="0" indent="-285750" algn="just">
              <a:lnSpc>
                <a:spcPct val="100000"/>
              </a:lnSpc>
              <a:spcBef>
                <a:spcPts val="1200"/>
              </a:spcBef>
              <a:spcAft>
                <a:spcPts val="1200"/>
              </a:spcAft>
            </a:pPr>
            <a:r>
              <a:rPr lang="tr-TR" sz="2400" spc="-10" dirty="0">
                <a:solidFill>
                  <a:prstClr val="black"/>
                </a:solidFill>
                <a:latin typeface="Calibri"/>
                <a:cs typeface="Calibri"/>
              </a:rPr>
              <a:t>Tüketim malzemeleri, </a:t>
            </a:r>
            <a:r>
              <a:rPr lang="tr-TR" sz="2400" b="1" spc="-10" dirty="0">
                <a:solidFill>
                  <a:prstClr val="black"/>
                </a:solidFill>
                <a:latin typeface="Calibri"/>
                <a:cs typeface="Calibri"/>
              </a:rPr>
              <a:t>Taşınır İstek Belgesi</a:t>
            </a:r>
            <a:r>
              <a:rPr lang="tr-TR" sz="2400" spc="-10" dirty="0">
                <a:solidFill>
                  <a:prstClr val="black"/>
                </a:solidFill>
                <a:latin typeface="Calibri"/>
                <a:cs typeface="Calibri"/>
              </a:rPr>
              <a:t> karşılığında düzenlenecek </a:t>
            </a:r>
            <a:r>
              <a:rPr lang="tr-TR" sz="2400" b="1" spc="-10" dirty="0">
                <a:solidFill>
                  <a:prstClr val="black"/>
                </a:solidFill>
                <a:latin typeface="Calibri"/>
                <a:cs typeface="Calibri"/>
              </a:rPr>
              <a:t>Varlık İşlem Fişi</a:t>
            </a:r>
            <a:r>
              <a:rPr lang="tr-TR" sz="2400" spc="-10" dirty="0">
                <a:solidFill>
                  <a:prstClr val="black"/>
                </a:solidFill>
                <a:latin typeface="Calibri"/>
                <a:cs typeface="Calibri"/>
              </a:rPr>
              <a:t> ile çıkış kaydedilir. </a:t>
            </a:r>
            <a:r>
              <a:rPr lang="tr-TR" sz="2400" b="1" spc="-10" dirty="0">
                <a:solidFill>
                  <a:prstClr val="black"/>
                </a:solidFill>
                <a:latin typeface="Calibri"/>
                <a:cs typeface="Calibri"/>
              </a:rPr>
              <a:t>Ancak fiziki olarak ambara girişi olmadan doğrudan tüketimi yapılan taşınırların ilgilisine teslim edildiğine dair tutanak ve benzeri belge bulunması durumunda Varlık İşlem Fişi ile kayıtlardan çıkışında ayrıca Taşınır İstek Belgesi aranmaz.</a:t>
            </a:r>
            <a:r>
              <a:rPr lang="tr-TR" sz="2400" spc="-10" dirty="0">
                <a:solidFill>
                  <a:prstClr val="black"/>
                </a:solidFill>
                <a:latin typeface="Calibri"/>
                <a:cs typeface="Calibri"/>
              </a:rPr>
              <a:t> Satın alma ve iç imkânlarla üretim taleplerine ilişkin belgeler de dayanak belge olarak kabul edilir.</a:t>
            </a: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Varlık İşlem Fişi düzenlenmeden hiçbir şekilde tüketim malzemesi çıkışı yapılamaz.</a:t>
            </a: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Tüketim malzemelerinin son kullanım tarihlerinin yaklaşması, proje bazlı malzeme alımları, diğer birimlere teslim edilmek üzere merkezi satın alma birimlerince tüketim malzemesi temin edilmesi gibi zorunlu ve işin niteliğinden kaynaklanan hâller dışında </a:t>
            </a:r>
            <a:r>
              <a:rPr lang="tr-TR" sz="2400" spc="-10" dirty="0">
                <a:solidFill>
                  <a:prstClr val="black"/>
                </a:solidFill>
                <a:latin typeface="Calibri"/>
                <a:cs typeface="Calibri"/>
              </a:rPr>
              <a:t>tüketim malzemelerinin çıkış kayıtları, ambarlara girişlerindeki öncelik sırası dikkate alınarak </a:t>
            </a:r>
            <a:r>
              <a:rPr lang="tr-TR" sz="2400" b="1" spc="-10" dirty="0">
                <a:solidFill>
                  <a:prstClr val="black"/>
                </a:solidFill>
                <a:latin typeface="Calibri"/>
                <a:cs typeface="Calibri"/>
              </a:rPr>
              <a:t>“ilk giren-ilk çıkar”</a:t>
            </a:r>
            <a:r>
              <a:rPr lang="tr-TR" sz="2400" spc="-10" dirty="0">
                <a:solidFill>
                  <a:prstClr val="black"/>
                </a:solidFill>
                <a:latin typeface="Calibri"/>
                <a:cs typeface="Calibri"/>
              </a:rPr>
              <a:t> esasına göre ve </a:t>
            </a:r>
            <a:r>
              <a:rPr lang="tr-TR" sz="2400" b="1" spc="-10" dirty="0">
                <a:solidFill>
                  <a:prstClr val="black"/>
                </a:solidFill>
                <a:latin typeface="Calibri"/>
                <a:cs typeface="Calibri"/>
              </a:rPr>
              <a:t>giriş bedelleri</a:t>
            </a:r>
            <a:r>
              <a:rPr lang="tr-TR" sz="2400" spc="-10" dirty="0">
                <a:solidFill>
                  <a:prstClr val="black"/>
                </a:solidFill>
                <a:latin typeface="Calibri"/>
                <a:cs typeface="Calibri"/>
              </a:rPr>
              <a:t> üzerinden yapılır.</a:t>
            </a: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40</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6947582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10000"/>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Dayanıklı taşınırların kullanıma verilmesi (Madde 23)</a:t>
            </a:r>
          </a:p>
          <a:p>
            <a:pPr marL="298450" lvl="0" indent="-285750" algn="just">
              <a:lnSpc>
                <a:spcPct val="100000"/>
              </a:lnSpc>
              <a:spcBef>
                <a:spcPts val="1200"/>
              </a:spcBef>
              <a:spcAft>
                <a:spcPts val="1200"/>
              </a:spcAft>
            </a:pPr>
            <a:r>
              <a:rPr lang="tr-TR" sz="2400" spc="-10" dirty="0">
                <a:solidFill>
                  <a:prstClr val="black"/>
                </a:solidFill>
                <a:latin typeface="Calibri"/>
                <a:cs typeface="Calibri"/>
              </a:rPr>
              <a:t>Tesis, taşıt ve iş makineleri haricindeki dayanıklı taşınırlar </a:t>
            </a:r>
            <a:r>
              <a:rPr lang="tr-TR" sz="2400" b="1" spc="-10" dirty="0">
                <a:solidFill>
                  <a:prstClr val="black"/>
                </a:solidFill>
                <a:latin typeface="Calibri"/>
                <a:cs typeface="Calibri"/>
              </a:rPr>
              <a:t>Taşınır İstek Belgesi</a:t>
            </a:r>
            <a:r>
              <a:rPr lang="tr-TR" sz="2400" spc="-10" dirty="0">
                <a:solidFill>
                  <a:prstClr val="black"/>
                </a:solidFill>
                <a:latin typeface="Calibri"/>
                <a:cs typeface="Calibri"/>
              </a:rPr>
              <a:t> düzenlenmek suretiyle talep edilir. Talep edilen dayanıklı taşınırlar ilgilisine uygun </a:t>
            </a:r>
            <a:r>
              <a:rPr lang="tr-TR" sz="2400" b="1" spc="-10" dirty="0">
                <a:solidFill>
                  <a:prstClr val="black"/>
                </a:solidFill>
                <a:latin typeface="Calibri"/>
                <a:cs typeface="Calibri"/>
              </a:rPr>
              <a:t>Taşınır Teslim Belgesi</a:t>
            </a:r>
            <a:r>
              <a:rPr lang="tr-TR" sz="2400" spc="-10" dirty="0">
                <a:solidFill>
                  <a:prstClr val="black"/>
                </a:solidFill>
                <a:latin typeface="Calibri"/>
                <a:cs typeface="Calibri"/>
              </a:rPr>
              <a:t> düzenlenerek kullanıma verilir</a:t>
            </a:r>
            <a:r>
              <a:rPr lang="tr-TR" sz="2400" spc="-10" dirty="0" smtClean="0">
                <a:solidFill>
                  <a:prstClr val="black"/>
                </a:solidFill>
                <a:latin typeface="Calibri"/>
                <a:cs typeface="Calibri"/>
              </a:rPr>
              <a:t>.</a:t>
            </a:r>
            <a:endParaRPr lang="tr-TR" sz="2400" spc="-10" dirty="0">
              <a:solidFill>
                <a:prstClr val="black"/>
              </a:solidFill>
              <a:latin typeface="Calibri"/>
              <a:cs typeface="Calibri"/>
            </a:endParaRP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Kütüphanelerde okuyucu ve araştırmacılara verilen kütüphane materyalleri Taşınır Teslim Belgesi düzenlenmeden idarelerin ödünç takip sistemleri ile takip edilir</a:t>
            </a:r>
            <a:r>
              <a:rPr lang="tr-TR" sz="2400" b="1" spc="-10" dirty="0" smtClean="0">
                <a:solidFill>
                  <a:prstClr val="black"/>
                </a:solidFill>
                <a:latin typeface="Calibri"/>
                <a:cs typeface="Calibri"/>
              </a:rPr>
              <a:t>.</a:t>
            </a:r>
          </a:p>
          <a:p>
            <a:pPr marL="298450" lvl="0" indent="-285750" algn="just">
              <a:lnSpc>
                <a:spcPct val="100000"/>
              </a:lnSpc>
              <a:spcBef>
                <a:spcPts val="1200"/>
              </a:spcBef>
              <a:spcAft>
                <a:spcPts val="1200"/>
              </a:spcAft>
            </a:pPr>
            <a:r>
              <a:rPr lang="tr-TR" sz="2400" spc="-10" dirty="0">
                <a:solidFill>
                  <a:prstClr val="black"/>
                </a:solidFill>
                <a:latin typeface="Calibri"/>
                <a:cs typeface="Calibri"/>
              </a:rPr>
              <a:t>Taşınırlar; oda, büro, bölüm, geçit, salon, atölye, garaj, servis ve bahçe gibi ortak kullanım alanlarına </a:t>
            </a:r>
            <a:r>
              <a:rPr lang="tr-TR" sz="2400" b="1" spc="-10" dirty="0">
                <a:solidFill>
                  <a:prstClr val="black"/>
                </a:solidFill>
                <a:latin typeface="Calibri"/>
                <a:cs typeface="Calibri"/>
              </a:rPr>
              <a:t>Dayanıklı Taşınırlar Listesi</a:t>
            </a:r>
            <a:r>
              <a:rPr lang="tr-TR" sz="2400" spc="-10" dirty="0">
                <a:solidFill>
                  <a:prstClr val="black"/>
                </a:solidFill>
                <a:latin typeface="Calibri"/>
                <a:cs typeface="Calibri"/>
              </a:rPr>
              <a:t> düzenlenmek ve istek yapan birim yetkilisinin ve/veya varsa ortak kullanım alanı sorumlusunun imzası alınmak suretiyle verilir.</a:t>
            </a: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Kamu görevlisi olmayan kişiler ile tüzel kişilerin</a:t>
            </a:r>
            <a:r>
              <a:rPr lang="tr-TR" sz="2400" spc="-10" dirty="0">
                <a:solidFill>
                  <a:prstClr val="black"/>
                </a:solidFill>
                <a:latin typeface="Calibri"/>
                <a:cs typeface="Calibri"/>
              </a:rPr>
              <a:t> kullanımına verilen dayanıklı taşınırlar, </a:t>
            </a:r>
            <a:r>
              <a:rPr lang="tr-TR" sz="2400" b="1" spc="-10" dirty="0">
                <a:solidFill>
                  <a:prstClr val="black"/>
                </a:solidFill>
                <a:latin typeface="Calibri"/>
                <a:cs typeface="Calibri"/>
              </a:rPr>
              <a:t>koordinasyondan sorumlu birimin ortak kullanımına </a:t>
            </a:r>
            <a:r>
              <a:rPr lang="tr-TR" sz="2400" spc="-10" dirty="0">
                <a:solidFill>
                  <a:prstClr val="black"/>
                </a:solidFill>
                <a:latin typeface="Calibri"/>
                <a:cs typeface="Calibri"/>
              </a:rPr>
              <a:t>verilir ve ilgilisine tutanakla teslim edilir. Koordinasyon birimi bu taşınırların takibinden sorumludur.</a:t>
            </a: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41</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0123596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Devir suretiyle çıkış (Madde 24)</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Kamu idarelerince bedelsiz olarak devredilen ihtiyaç fazlası taşınırların çıkışı Varlık İşlem Fişi düzenlenerek yapılır. Varlık İşlem Fişinin bir nüshası taşınırın devredildiği idareye verilir. Devir alan idareden alınan Varlık İşlem Fişi, düzenlenen Varlık İşlem Fişinin ekine bağlanır.</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Aynı kamu idaresinin muhtelif harcama birimlerinin ambarları arasında devredilen taşınırlar için de Varlık İşlem Fişi düzenlenir ve Varlık İşlem Fişinin bir nüshası devredilen harcama biriminin taşınır kayıt yetkilisine verilir</a:t>
            </a:r>
            <a:r>
              <a:rPr lang="tr-TR" sz="1800" spc="-10" dirty="0" smtClean="0">
                <a:solidFill>
                  <a:prstClr val="black"/>
                </a:solidFill>
                <a:latin typeface="Calibri"/>
                <a:cs typeface="Calibri"/>
              </a:rPr>
              <a:t>.</a:t>
            </a:r>
          </a:p>
          <a:p>
            <a:pPr marL="12700" lvl="0" indent="0" algn="ctr">
              <a:lnSpc>
                <a:spcPct val="100000"/>
              </a:lnSpc>
              <a:spcBef>
                <a:spcPts val="775"/>
              </a:spcBef>
              <a:spcAft>
                <a:spcPts val="1200"/>
              </a:spcAft>
              <a:buNone/>
            </a:pPr>
            <a:r>
              <a:rPr lang="tr-TR" sz="2500" b="1" spc="-10" dirty="0">
                <a:solidFill>
                  <a:srgbClr val="0070C0"/>
                </a:solidFill>
                <a:latin typeface="Calibri"/>
                <a:cs typeface="Calibri"/>
              </a:rPr>
              <a:t>Satış suretiyle çıkış (Madde 26)</a:t>
            </a:r>
          </a:p>
          <a:p>
            <a:pPr marL="12700" lvl="0" indent="0" algn="just">
              <a:lnSpc>
                <a:spcPct val="100000"/>
              </a:lnSpc>
              <a:spcBef>
                <a:spcPts val="2400"/>
              </a:spcBef>
              <a:spcAft>
                <a:spcPts val="1200"/>
              </a:spcAft>
              <a:buNone/>
            </a:pPr>
            <a:r>
              <a:rPr lang="tr-TR" sz="2500" b="1" spc="-10" dirty="0">
                <a:solidFill>
                  <a:prstClr val="black"/>
                </a:solidFill>
                <a:latin typeface="Calibri"/>
                <a:cs typeface="Calibri"/>
              </a:rPr>
              <a:t>*</a:t>
            </a:r>
            <a:r>
              <a:rPr lang="tr-TR" sz="2500" spc="-10" dirty="0">
                <a:solidFill>
                  <a:prstClr val="black"/>
                </a:solidFill>
                <a:latin typeface="Calibri"/>
                <a:cs typeface="Calibri"/>
              </a:rPr>
              <a:t> İlgili mevzuatı çerçevesinde satılan taşınırlar Varlık İşlem Fişi düzenlenerek çıkış kaydedilir. Satışa ilişkin karar veya onayın bir nüshası Varlık İşlem Fişinin nüshasına bağlanır.</a:t>
            </a: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42</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3641988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lnSpcReduction="10000"/>
          </a:bodyPr>
          <a:lstStyle/>
          <a:p>
            <a:pPr marL="12700" lvl="0" indent="0" algn="ctr">
              <a:lnSpc>
                <a:spcPct val="100000"/>
              </a:lnSpc>
              <a:spcBef>
                <a:spcPts val="775"/>
              </a:spcBef>
              <a:spcAft>
                <a:spcPts val="1200"/>
              </a:spcAft>
              <a:buNone/>
            </a:pPr>
            <a:r>
              <a:rPr lang="tr-TR" sz="2000" b="1" spc="-10" dirty="0">
                <a:solidFill>
                  <a:srgbClr val="0070C0"/>
                </a:solidFill>
                <a:latin typeface="Calibri"/>
                <a:cs typeface="Calibri"/>
              </a:rPr>
              <a:t>Kullanılmaz hâle gelme, yok olma veya sayım noksanı nedeniyle çıkış (Madde 27)</a:t>
            </a:r>
          </a:p>
          <a:p>
            <a:pPr marL="298450" lvl="0" indent="-285750" algn="just">
              <a:lnSpc>
                <a:spcPct val="100000"/>
              </a:lnSpc>
              <a:spcBef>
                <a:spcPts val="1200"/>
              </a:spcBef>
              <a:spcAft>
                <a:spcPts val="1200"/>
              </a:spcAft>
            </a:pPr>
            <a:r>
              <a:rPr lang="tr-TR" sz="1600" spc="-10" dirty="0">
                <a:solidFill>
                  <a:prstClr val="black"/>
                </a:solidFill>
                <a:latin typeface="Calibri"/>
                <a:cs typeface="Calibri"/>
              </a:rPr>
              <a:t>Tüketim malzemelerinin özelliklerinde, ağırlıklarında veya miktarlarında meydana gelen değişmeler nedeniyle oluşan fireler, sayımda noksan çıkan taşınırlar, çalınma, kaybolma, doğal afetler gibi nedenlerle </a:t>
            </a:r>
            <a:r>
              <a:rPr lang="tr-TR" sz="1600" b="1" spc="-10" dirty="0">
                <a:solidFill>
                  <a:prstClr val="black"/>
                </a:solidFill>
                <a:latin typeface="Calibri"/>
                <a:cs typeface="Calibri"/>
              </a:rPr>
              <a:t>yok olan taşınırlar</a:t>
            </a:r>
            <a:r>
              <a:rPr lang="tr-TR" sz="1600" spc="-10" dirty="0">
                <a:solidFill>
                  <a:prstClr val="black"/>
                </a:solidFill>
                <a:latin typeface="Calibri"/>
                <a:cs typeface="Calibri"/>
              </a:rPr>
              <a:t> ya da yıpranma, kırılma veya bozulma gibi nedenlerle </a:t>
            </a:r>
            <a:r>
              <a:rPr lang="tr-TR" sz="1600" b="1" spc="-10" dirty="0">
                <a:solidFill>
                  <a:prstClr val="black"/>
                </a:solidFill>
                <a:latin typeface="Calibri"/>
                <a:cs typeface="Calibri"/>
              </a:rPr>
              <a:t>kullanılamaz hâle gelen taşınırlar</a:t>
            </a:r>
            <a:r>
              <a:rPr lang="tr-TR" sz="1600" spc="-10" dirty="0">
                <a:solidFill>
                  <a:prstClr val="black"/>
                </a:solidFill>
                <a:latin typeface="Calibri"/>
                <a:cs typeface="Calibri"/>
              </a:rPr>
              <a:t> ile </a:t>
            </a:r>
            <a:r>
              <a:rPr lang="tr-TR" sz="1600" b="1" spc="-10" dirty="0">
                <a:solidFill>
                  <a:prstClr val="black"/>
                </a:solidFill>
                <a:latin typeface="Calibri"/>
                <a:cs typeface="Calibri"/>
              </a:rPr>
              <a:t>canlı taşınırın ölmesi</a:t>
            </a:r>
            <a:r>
              <a:rPr lang="tr-TR" sz="1600" spc="-10" dirty="0">
                <a:solidFill>
                  <a:prstClr val="black"/>
                </a:solidFill>
                <a:latin typeface="Calibri"/>
                <a:cs typeface="Calibri"/>
              </a:rPr>
              <a:t> hâlinde, </a:t>
            </a:r>
            <a:r>
              <a:rPr lang="tr-TR" sz="1600" b="1" spc="-10" dirty="0">
                <a:solidFill>
                  <a:prstClr val="black"/>
                </a:solidFill>
                <a:latin typeface="Calibri"/>
                <a:cs typeface="Calibri"/>
              </a:rPr>
              <a:t>Kayıttan Düşme Teklif ve Onay Tutanağı ve Varlık İşlem Fişi</a:t>
            </a:r>
            <a:r>
              <a:rPr lang="tr-TR" sz="1600" spc="-10" dirty="0">
                <a:solidFill>
                  <a:prstClr val="black"/>
                </a:solidFill>
                <a:latin typeface="Calibri"/>
                <a:cs typeface="Calibri"/>
              </a:rPr>
              <a:t> düzenlenerek kayıtlardan çıkarılır.</a:t>
            </a:r>
          </a:p>
          <a:p>
            <a:pPr marL="298450" lvl="0" indent="-285750" algn="just">
              <a:lnSpc>
                <a:spcPct val="100000"/>
              </a:lnSpc>
              <a:spcBef>
                <a:spcPts val="1200"/>
              </a:spcBef>
              <a:spcAft>
                <a:spcPts val="1200"/>
              </a:spcAft>
            </a:pPr>
            <a:r>
              <a:rPr lang="tr-TR" sz="1600" spc="-10" dirty="0">
                <a:solidFill>
                  <a:prstClr val="black"/>
                </a:solidFill>
                <a:latin typeface="Calibri"/>
                <a:cs typeface="Calibri"/>
              </a:rPr>
              <a:t>Eskimiş, solmuş, yırtılmış ve kullanılamayacak duruma gelmiş bayrakların, mevzuatında belirtilen hükümler gereğince ilgili yerlere teslim edilmesinde de yukarıda yer alan hüküm uygulanır</a:t>
            </a:r>
            <a:r>
              <a:rPr lang="tr-TR" sz="1600" spc="-10" dirty="0" smtClean="0">
                <a:solidFill>
                  <a:prstClr val="black"/>
                </a:solidFill>
                <a:latin typeface="Calibri"/>
                <a:cs typeface="Calibri"/>
              </a:rPr>
              <a:t>.</a:t>
            </a:r>
          </a:p>
          <a:p>
            <a:pPr marL="12700" lvl="0" indent="0" algn="ctr">
              <a:lnSpc>
                <a:spcPct val="100000"/>
              </a:lnSpc>
              <a:spcBef>
                <a:spcPts val="775"/>
              </a:spcBef>
              <a:spcAft>
                <a:spcPts val="1200"/>
              </a:spcAft>
              <a:buNone/>
            </a:pPr>
            <a:r>
              <a:rPr lang="tr-TR" sz="2400" b="1" spc="-10" dirty="0">
                <a:solidFill>
                  <a:srgbClr val="0070C0"/>
                </a:solidFill>
                <a:latin typeface="Calibri"/>
                <a:cs typeface="Calibri"/>
              </a:rPr>
              <a:t>Hurdaya ayırma nedeniyle çıkış (Madde 28)</a:t>
            </a:r>
          </a:p>
          <a:p>
            <a:pPr marL="298450" lvl="0" indent="-285750" algn="just">
              <a:lnSpc>
                <a:spcPct val="100000"/>
              </a:lnSpc>
              <a:spcBef>
                <a:spcPts val="1200"/>
              </a:spcBef>
              <a:spcAft>
                <a:spcPts val="1200"/>
              </a:spcAft>
            </a:pPr>
            <a:r>
              <a:rPr lang="tr-TR" sz="2100" b="1" spc="-10" dirty="0">
                <a:solidFill>
                  <a:prstClr val="black"/>
                </a:solidFill>
                <a:latin typeface="Calibri"/>
                <a:cs typeface="Calibri"/>
              </a:rPr>
              <a:t>Ekonomik ömrünü tamamlamış olan veya tamamlamadığı hâlde teknik ve fiziki nedenlerle kullanılmasında yarar görülmeyerek hizmet dışı bırakılması gerektiği ilgililer veya özel mevzuatı çerçevesinde oluşturulan komisyon tarafından bildirilen taşınırlar (Tesis Bileşenleri Cetvelinde yer alan taşınırlar dâhil),</a:t>
            </a:r>
            <a:r>
              <a:rPr lang="tr-TR" sz="2100" spc="-10" dirty="0">
                <a:solidFill>
                  <a:prstClr val="black"/>
                </a:solidFill>
                <a:latin typeface="Calibri"/>
                <a:cs typeface="Calibri"/>
              </a:rPr>
              <a:t> biri işin uzmanı olmak kaydıyla harcama yetkilisinin belirleyeceği en az üç kişiden oluşan komisyon tarafından değerlendirilir. Yeterli sayı veya nitelikte personel bulunmaması hâlinde komisyonlar diğer kamu idarelerinden talep edilecek üyelerin katılımıyla oluşturulabilir.</a:t>
            </a: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43</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6192231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Hurdaya ayırma nedeniyle çıkış (Madde 28)</a:t>
            </a:r>
          </a:p>
          <a:p>
            <a:pPr marL="298450" lvl="0" indent="-285750" algn="just">
              <a:lnSpc>
                <a:spcPct val="100000"/>
              </a:lnSpc>
              <a:spcBef>
                <a:spcPts val="1200"/>
              </a:spcBef>
              <a:spcAft>
                <a:spcPts val="1200"/>
              </a:spcAft>
            </a:pPr>
            <a:r>
              <a:rPr lang="tr-TR" sz="2100" spc="-10" dirty="0">
                <a:solidFill>
                  <a:prstClr val="black"/>
                </a:solidFill>
                <a:latin typeface="Calibri"/>
                <a:cs typeface="Calibri"/>
              </a:rPr>
              <a:t>Komisyonca yapılan değerlendirme sonucunda hurdaya ayrılması uygun görülmeyen taşınırlar hakkındaki gerekçeli karar harcama yetkilisine bildirilir.</a:t>
            </a:r>
          </a:p>
          <a:p>
            <a:pPr marL="298450" lvl="0" indent="-285750" algn="just">
              <a:lnSpc>
                <a:spcPct val="100000"/>
              </a:lnSpc>
              <a:spcBef>
                <a:spcPts val="1200"/>
              </a:spcBef>
              <a:spcAft>
                <a:spcPts val="1200"/>
              </a:spcAft>
            </a:pPr>
            <a:r>
              <a:rPr lang="tr-TR" sz="2100" spc="-10" dirty="0">
                <a:solidFill>
                  <a:prstClr val="black"/>
                </a:solidFill>
                <a:latin typeface="Calibri"/>
                <a:cs typeface="Calibri"/>
              </a:rPr>
              <a:t>Komisyonca hurdaya ayrılmasına karar verilenler için ise </a:t>
            </a:r>
            <a:r>
              <a:rPr lang="tr-TR" sz="2100" b="1" spc="-10" dirty="0">
                <a:solidFill>
                  <a:prstClr val="black"/>
                </a:solidFill>
                <a:latin typeface="Calibri"/>
                <a:cs typeface="Calibri"/>
              </a:rPr>
              <a:t>Kayıttan Düşme Teklif ve Onay Tutanağı</a:t>
            </a:r>
            <a:r>
              <a:rPr lang="tr-TR" sz="2100" spc="-10" dirty="0">
                <a:solidFill>
                  <a:prstClr val="black"/>
                </a:solidFill>
                <a:latin typeface="Calibri"/>
                <a:cs typeface="Calibri"/>
              </a:rPr>
              <a:t> </a:t>
            </a:r>
            <a:r>
              <a:rPr lang="tr-TR" sz="2100" spc="-10" dirty="0" smtClean="0">
                <a:solidFill>
                  <a:prstClr val="black"/>
                </a:solidFill>
                <a:latin typeface="Calibri"/>
                <a:cs typeface="Calibri"/>
              </a:rPr>
              <a:t>düzenlenir. Hurdaya </a:t>
            </a:r>
            <a:r>
              <a:rPr lang="tr-TR" sz="2100" spc="-10" dirty="0">
                <a:solidFill>
                  <a:prstClr val="black"/>
                </a:solidFill>
                <a:latin typeface="Calibri"/>
                <a:cs typeface="Calibri"/>
              </a:rPr>
              <a:t>ayrılmasına karar verilen taşınırlar </a:t>
            </a:r>
            <a:r>
              <a:rPr lang="tr-TR" sz="2100" b="1" spc="-10" dirty="0">
                <a:solidFill>
                  <a:prstClr val="black"/>
                </a:solidFill>
                <a:latin typeface="Calibri"/>
                <a:cs typeface="Calibri"/>
              </a:rPr>
              <a:t>harcama yetkilisinin onayı</a:t>
            </a:r>
            <a:r>
              <a:rPr lang="tr-TR" sz="2100" spc="-10" dirty="0">
                <a:solidFill>
                  <a:prstClr val="black"/>
                </a:solidFill>
                <a:latin typeface="Calibri"/>
                <a:cs typeface="Calibri"/>
              </a:rPr>
              <a:t> </a:t>
            </a:r>
            <a:r>
              <a:rPr lang="tr-TR" sz="2100" b="1" spc="-10" dirty="0">
                <a:solidFill>
                  <a:prstClr val="black"/>
                </a:solidFill>
                <a:latin typeface="Calibri"/>
                <a:cs typeface="Calibri"/>
              </a:rPr>
              <a:t>ile kayıtlardan çıkarılır</a:t>
            </a:r>
            <a:r>
              <a:rPr lang="tr-TR" sz="2100" b="1" spc="-10" dirty="0" smtClean="0">
                <a:solidFill>
                  <a:prstClr val="black"/>
                </a:solidFill>
                <a:latin typeface="Calibri"/>
                <a:cs typeface="Calibri"/>
              </a:rPr>
              <a:t>.</a:t>
            </a:r>
          </a:p>
          <a:p>
            <a:pPr marL="0" lvl="0" indent="0" algn="just">
              <a:lnSpc>
                <a:spcPct val="100000"/>
              </a:lnSpc>
              <a:spcBef>
                <a:spcPts val="0"/>
              </a:spcBef>
              <a:buNone/>
            </a:pPr>
            <a:r>
              <a:rPr lang="tr-TR" sz="1600" b="1" dirty="0">
                <a:solidFill>
                  <a:prstClr val="black"/>
                </a:solidFill>
                <a:latin typeface="Arial" pitchFamily="34" charset="0"/>
                <a:cs typeface="Arial" pitchFamily="34" charset="0"/>
              </a:rPr>
              <a:t>Kayıttan Düşme Teklif ve Onay Tutanağı (Örnek: 10) </a:t>
            </a:r>
          </a:p>
          <a:p>
            <a:pPr marL="0" lvl="0" indent="0" algn="just">
              <a:lnSpc>
                <a:spcPct val="100000"/>
              </a:lnSpc>
              <a:spcBef>
                <a:spcPts val="0"/>
              </a:spcBef>
              <a:buNone/>
            </a:pPr>
            <a:r>
              <a:rPr lang="tr-TR" sz="1600" dirty="0">
                <a:solidFill>
                  <a:prstClr val="black"/>
                </a:solidFill>
                <a:latin typeface="Arial" pitchFamily="34" charset="0"/>
                <a:cs typeface="Arial" pitchFamily="34" charset="0"/>
              </a:rPr>
              <a:t>Tutanak, harcama yetkilisi tarafından görevlendirilecek </a:t>
            </a:r>
            <a:r>
              <a:rPr lang="tr-TR" sz="1600" dirty="0">
                <a:solidFill>
                  <a:srgbClr val="C00000"/>
                </a:solidFill>
                <a:latin typeface="Arial" pitchFamily="34" charset="0"/>
                <a:cs typeface="Arial" pitchFamily="34" charset="0"/>
              </a:rPr>
              <a:t>en az üç kişiden oluşan komisyonca</a:t>
            </a:r>
            <a:r>
              <a:rPr lang="tr-TR" sz="1600" dirty="0">
                <a:solidFill>
                  <a:prstClr val="black"/>
                </a:solidFill>
                <a:latin typeface="Arial" pitchFamily="34" charset="0"/>
                <a:cs typeface="Arial" pitchFamily="34" charset="0"/>
              </a:rPr>
              <a:t> imzalanır ve harcama yetkilisi tarafından onaylanır.</a:t>
            </a:r>
          </a:p>
          <a:p>
            <a:pPr marL="298450" lvl="0" indent="-285750" algn="just">
              <a:lnSpc>
                <a:spcPct val="100000"/>
              </a:lnSpc>
              <a:spcBef>
                <a:spcPts val="1200"/>
              </a:spcBef>
              <a:spcAft>
                <a:spcPts val="1200"/>
              </a:spcAft>
            </a:pPr>
            <a:endParaRPr lang="tr-TR" sz="21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44</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pic>
        <p:nvPicPr>
          <p:cNvPr id="7" name="Resim 6"/>
          <p:cNvPicPr>
            <a:picLocks noChangeAspect="1"/>
          </p:cNvPicPr>
          <p:nvPr/>
        </p:nvPicPr>
        <p:blipFill>
          <a:blip r:embed="rId3">
            <a:duotone>
              <a:prstClr val="black"/>
              <a:srgbClr val="C0504D">
                <a:tint val="45000"/>
                <a:satMod val="400000"/>
              </a:srgbClr>
            </a:duotone>
            <a:extLst>
              <a:ext uri="{28A0092B-C50C-407E-A947-70E740481C1C}">
                <a14:useLocalDpi xmlns:a14="http://schemas.microsoft.com/office/drawing/2010/main" val="0"/>
              </a:ext>
            </a:extLst>
          </a:blip>
          <a:stretch>
            <a:fillRect/>
          </a:stretch>
        </p:blipFill>
        <p:spPr>
          <a:xfrm>
            <a:off x="899747" y="4738256"/>
            <a:ext cx="11112143" cy="198322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200345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10000"/>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Taşınır giriş ve çıkış işlemlerinin muhasebe birimine bildirilmesi (Madde 30)</a:t>
            </a:r>
          </a:p>
          <a:p>
            <a:pPr marL="298450" lvl="0" indent="-285750" algn="just">
              <a:lnSpc>
                <a:spcPct val="100000"/>
              </a:lnSpc>
              <a:spcBef>
                <a:spcPts val="1200"/>
              </a:spcBef>
              <a:spcAft>
                <a:spcPts val="1200"/>
              </a:spcAft>
            </a:pPr>
            <a:r>
              <a:rPr lang="tr-TR" sz="2000" spc="-10" dirty="0">
                <a:solidFill>
                  <a:prstClr val="black"/>
                </a:solidFill>
                <a:latin typeface="Calibri"/>
                <a:cs typeface="Calibri"/>
              </a:rPr>
              <a:t>Taşınır kayıt yetkilileri tarafından, kamu idarelerinin muhasebe kayıtlarında ilgili stok ve maddi duran varlık hesaplarında izlenen taşınırlardan; </a:t>
            </a:r>
            <a:r>
              <a:rPr lang="tr-TR" sz="2000" b="1" spc="-10" dirty="0">
                <a:solidFill>
                  <a:prstClr val="black"/>
                </a:solidFill>
                <a:latin typeface="Calibri"/>
                <a:cs typeface="Calibri"/>
              </a:rPr>
              <a:t>satın alma</a:t>
            </a:r>
            <a:r>
              <a:rPr lang="tr-TR" sz="2000" spc="-10" dirty="0">
                <a:solidFill>
                  <a:prstClr val="black"/>
                </a:solidFill>
                <a:latin typeface="Calibri"/>
                <a:cs typeface="Calibri"/>
              </a:rPr>
              <a:t> suretiyle edinilenlerin giriş işlemleri ile </a:t>
            </a:r>
            <a:r>
              <a:rPr lang="tr-TR" sz="2000" b="1" spc="-10" dirty="0">
                <a:solidFill>
                  <a:prstClr val="black"/>
                </a:solidFill>
                <a:latin typeface="Calibri"/>
                <a:cs typeface="Calibri"/>
              </a:rPr>
              <a:t>değer artırıcı harcamalar</a:t>
            </a:r>
            <a:r>
              <a:rPr lang="tr-TR" sz="2000" spc="-10" dirty="0">
                <a:solidFill>
                  <a:prstClr val="black"/>
                </a:solidFill>
                <a:latin typeface="Calibri"/>
                <a:cs typeface="Calibri"/>
              </a:rPr>
              <a:t> için düzenlenen </a:t>
            </a:r>
            <a:r>
              <a:rPr lang="tr-TR" sz="2000" b="1" spc="-10" dirty="0">
                <a:solidFill>
                  <a:prstClr val="black"/>
                </a:solidFill>
                <a:latin typeface="Calibri"/>
                <a:cs typeface="Calibri"/>
              </a:rPr>
              <a:t>Varlık İşlem Fişlerinin</a:t>
            </a:r>
            <a:r>
              <a:rPr lang="tr-TR" sz="2000" spc="-10" dirty="0">
                <a:solidFill>
                  <a:prstClr val="black"/>
                </a:solidFill>
                <a:latin typeface="Calibri"/>
                <a:cs typeface="Calibri"/>
              </a:rPr>
              <a:t> bir nüshası </a:t>
            </a:r>
            <a:r>
              <a:rPr lang="tr-TR" sz="2000" b="1" spc="-10" dirty="0">
                <a:solidFill>
                  <a:prstClr val="black"/>
                </a:solidFill>
                <a:latin typeface="Calibri"/>
                <a:cs typeface="Calibri"/>
              </a:rPr>
              <a:t>ödeme emri belgesi ekinde, </a:t>
            </a:r>
            <a:r>
              <a:rPr lang="tr-TR" sz="2000" spc="-10" dirty="0">
                <a:solidFill>
                  <a:prstClr val="black"/>
                </a:solidFill>
                <a:latin typeface="Calibri"/>
                <a:cs typeface="Calibri"/>
              </a:rPr>
              <a:t>muhasebe birimine gönderilir. </a:t>
            </a:r>
            <a:r>
              <a:rPr lang="tr-TR" sz="2000" b="1" spc="-10" dirty="0">
                <a:solidFill>
                  <a:prstClr val="black"/>
                </a:solidFill>
                <a:latin typeface="Calibri"/>
                <a:cs typeface="Calibri"/>
              </a:rPr>
              <a:t>Diğer şekillerde edinilen taşınırların</a:t>
            </a:r>
            <a:r>
              <a:rPr lang="tr-TR" sz="2000" spc="-10" dirty="0">
                <a:solidFill>
                  <a:prstClr val="black"/>
                </a:solidFill>
                <a:latin typeface="Calibri"/>
                <a:cs typeface="Calibri"/>
              </a:rPr>
              <a:t> girişleri ve maddi duran varlık hesaplarında izlenen taşınırların çıkışları için düzenlenen </a:t>
            </a:r>
            <a:r>
              <a:rPr lang="tr-TR" sz="2000" b="1" spc="-10" dirty="0">
                <a:solidFill>
                  <a:prstClr val="black"/>
                </a:solidFill>
                <a:latin typeface="Calibri"/>
                <a:cs typeface="Calibri"/>
              </a:rPr>
              <a:t>Varlık İşlem Fişlerinin</a:t>
            </a:r>
            <a:r>
              <a:rPr lang="tr-TR" sz="2000" spc="-10" dirty="0">
                <a:solidFill>
                  <a:prstClr val="black"/>
                </a:solidFill>
                <a:latin typeface="Calibri"/>
                <a:cs typeface="Calibri"/>
              </a:rPr>
              <a:t> birer nüshasının, düzenleme tarihini takip eden </a:t>
            </a:r>
            <a:r>
              <a:rPr lang="tr-TR" sz="2000" b="1" spc="-10" dirty="0">
                <a:solidFill>
                  <a:prstClr val="black"/>
                </a:solidFill>
                <a:latin typeface="Calibri"/>
                <a:cs typeface="Calibri"/>
              </a:rPr>
              <a:t>en geç on gün içinde</a:t>
            </a:r>
            <a:r>
              <a:rPr lang="tr-TR" sz="2000" spc="-10" dirty="0">
                <a:solidFill>
                  <a:prstClr val="black"/>
                </a:solidFill>
                <a:latin typeface="Calibri"/>
                <a:cs typeface="Calibri"/>
              </a:rPr>
              <a:t> ve </a:t>
            </a:r>
            <a:r>
              <a:rPr lang="tr-TR" sz="2000" b="1" spc="-10" dirty="0">
                <a:solidFill>
                  <a:prstClr val="black"/>
                </a:solidFill>
                <a:latin typeface="Calibri"/>
                <a:cs typeface="Calibri"/>
              </a:rPr>
              <a:t>her durumda mali yıl sona ermeden</a:t>
            </a:r>
            <a:r>
              <a:rPr lang="tr-TR" sz="2000" spc="-10" dirty="0">
                <a:solidFill>
                  <a:prstClr val="black"/>
                </a:solidFill>
                <a:latin typeface="Calibri"/>
                <a:cs typeface="Calibri"/>
              </a:rPr>
              <a:t> önce muhasebe birimine gönderilmesi zorunludur</a:t>
            </a:r>
            <a:r>
              <a:rPr lang="tr-TR" sz="2000" spc="-10" dirty="0" smtClean="0">
                <a:solidFill>
                  <a:prstClr val="black"/>
                </a:solidFill>
                <a:latin typeface="Calibri"/>
                <a:cs typeface="Calibri"/>
              </a:rPr>
              <a:t>.</a:t>
            </a:r>
          </a:p>
          <a:p>
            <a:pPr marL="12700" lvl="0" indent="0" algn="ctr">
              <a:lnSpc>
                <a:spcPct val="100000"/>
              </a:lnSpc>
              <a:spcBef>
                <a:spcPts val="775"/>
              </a:spcBef>
              <a:spcAft>
                <a:spcPts val="1200"/>
              </a:spcAft>
              <a:buNone/>
            </a:pPr>
            <a:r>
              <a:rPr lang="tr-TR" sz="2600" b="1" spc="-10" dirty="0">
                <a:solidFill>
                  <a:srgbClr val="0070C0"/>
                </a:solidFill>
                <a:latin typeface="Calibri"/>
                <a:cs typeface="Calibri"/>
              </a:rPr>
              <a:t>Taşınır giriş ve çıkış işlemlerinin muhasebe birimine bildirilmesi (Madde 30)</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Muhasebe kayıtlarında “150- İlk Madde ve Malzemeler </a:t>
            </a:r>
            <a:r>
              <a:rPr lang="tr-TR" sz="1800" spc="-10" dirty="0" err="1">
                <a:solidFill>
                  <a:prstClr val="black"/>
                </a:solidFill>
                <a:latin typeface="Calibri"/>
                <a:cs typeface="Calibri"/>
              </a:rPr>
              <a:t>Hesabı”nda</a:t>
            </a:r>
            <a:r>
              <a:rPr lang="tr-TR" sz="1800" spc="-10" dirty="0">
                <a:solidFill>
                  <a:prstClr val="black"/>
                </a:solidFill>
                <a:latin typeface="Calibri"/>
                <a:cs typeface="Calibri"/>
              </a:rPr>
              <a:t> izlenen tüketim malzemelerinin çıkışları için düzenlenen Varlık İşlem Fişleri muhasebe birimine gönderilmez. </a:t>
            </a:r>
            <a:r>
              <a:rPr lang="tr-TR" sz="1800" b="1" spc="-10" dirty="0">
                <a:solidFill>
                  <a:prstClr val="black"/>
                </a:solidFill>
                <a:latin typeface="Calibri"/>
                <a:cs typeface="Calibri"/>
              </a:rPr>
              <a:t>Bunların yerine, kamu idarelerinde </a:t>
            </a:r>
            <a:r>
              <a:rPr lang="tr-TR" sz="1800" b="1" spc="-10" dirty="0">
                <a:solidFill>
                  <a:srgbClr val="0070C0"/>
                </a:solidFill>
                <a:latin typeface="Calibri"/>
                <a:cs typeface="Calibri"/>
              </a:rPr>
              <a:t>aylık</a:t>
            </a:r>
            <a:r>
              <a:rPr lang="tr-TR" sz="1800" b="1" spc="-10" dirty="0">
                <a:solidFill>
                  <a:prstClr val="black"/>
                </a:solidFill>
                <a:latin typeface="Calibri"/>
                <a:cs typeface="Calibri"/>
              </a:rPr>
              <a:t> dönemler itibarıyla tüketim malzemelerinin Taşınır II. Düzey Detay Kodu bazında düzenlenen onaylı bir listesi, ilgili dönemi takip eden dönemde, son dönem listesi ise en geç yılın son iş günü mesai bitimine kadar muhasebe birimine gönderilir. </a:t>
            </a:r>
            <a:r>
              <a:rPr lang="tr-TR" sz="1800" spc="-10" dirty="0">
                <a:solidFill>
                  <a:prstClr val="black"/>
                </a:solidFill>
                <a:latin typeface="Calibri"/>
                <a:cs typeface="Calibri"/>
              </a:rPr>
              <a:t>Bu sürelerde değişiklik yapmaya Bakanlık yetkilidir.</a:t>
            </a:r>
          </a:p>
          <a:p>
            <a:pPr marL="298450" lvl="0" indent="-285750" algn="just">
              <a:lnSpc>
                <a:spcPct val="100000"/>
              </a:lnSpc>
              <a:spcBef>
                <a:spcPts val="1200"/>
              </a:spcBef>
              <a:spcAft>
                <a:spcPts val="1200"/>
              </a:spcAft>
            </a:pPr>
            <a:r>
              <a:rPr lang="tr-TR" sz="1800" spc="-10" dirty="0">
                <a:solidFill>
                  <a:prstClr val="black"/>
                </a:solidFill>
                <a:latin typeface="Calibri"/>
                <a:cs typeface="Calibri"/>
              </a:rPr>
              <a:t>Muhasebe yetkilileri, taşınır giriş ve çıkış işlemlerine ilişkin olarak kendilerine gönderilen Varlık İşlem Fişlerinde gösterilen tutarları Taşınır II. Düzey Detay Kodu itibarıyla ilgili hesaplara kaydeder.</a:t>
            </a:r>
          </a:p>
          <a:p>
            <a:pPr marL="298450" lvl="0" indent="-285750" algn="just">
              <a:lnSpc>
                <a:spcPct val="100000"/>
              </a:lnSpc>
              <a:spcBef>
                <a:spcPts val="1200"/>
              </a:spcBef>
              <a:spcAft>
                <a:spcPts val="1200"/>
              </a:spcAft>
            </a:pPr>
            <a:endParaRPr lang="tr-TR" sz="20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1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45</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5353196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Sayım ve sayım sonrası yapılacak işlemler (Madde 32)</a:t>
            </a: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Kamu idarelerine ait taşınırların, </a:t>
            </a:r>
            <a:r>
              <a:rPr lang="tr-TR" sz="2400" b="1" spc="-10" dirty="0">
                <a:solidFill>
                  <a:srgbClr val="0070C0"/>
                </a:solidFill>
                <a:latin typeface="Calibri"/>
                <a:cs typeface="Calibri"/>
              </a:rPr>
              <a:t>yıl sonlarında</a:t>
            </a:r>
            <a:r>
              <a:rPr lang="tr-TR" sz="2400" b="1" spc="-10" dirty="0">
                <a:solidFill>
                  <a:prstClr val="black"/>
                </a:solidFill>
                <a:latin typeface="Calibri"/>
                <a:cs typeface="Calibri"/>
              </a:rPr>
              <a:t> ve </a:t>
            </a:r>
            <a:r>
              <a:rPr lang="tr-TR" sz="2400" b="1" spc="-10" dirty="0">
                <a:solidFill>
                  <a:srgbClr val="0070C0"/>
                </a:solidFill>
                <a:latin typeface="Calibri"/>
                <a:cs typeface="Calibri"/>
              </a:rPr>
              <a:t>harcama yetkilisinin gerekli gördüğü durum ve zamanlarda</a:t>
            </a:r>
            <a:r>
              <a:rPr lang="tr-TR" sz="2400" b="1" spc="-10" dirty="0">
                <a:solidFill>
                  <a:prstClr val="black"/>
                </a:solidFill>
                <a:latin typeface="Calibri"/>
                <a:cs typeface="Calibri"/>
              </a:rPr>
              <a:t> sayımı yapılır.</a:t>
            </a:r>
          </a:p>
          <a:p>
            <a:pPr marL="298450" lvl="0" indent="-285750" algn="just">
              <a:lnSpc>
                <a:spcPct val="100000"/>
              </a:lnSpc>
              <a:spcBef>
                <a:spcPts val="1200"/>
              </a:spcBef>
              <a:spcAft>
                <a:spcPts val="1200"/>
              </a:spcAft>
            </a:pPr>
            <a:r>
              <a:rPr lang="tr-TR" sz="2400" b="1" spc="-10" dirty="0">
                <a:solidFill>
                  <a:prstClr val="black"/>
                </a:solidFill>
                <a:latin typeface="Calibri"/>
                <a:cs typeface="Calibri"/>
              </a:rPr>
              <a:t>Taşınır sayımları,</a:t>
            </a:r>
            <a:r>
              <a:rPr lang="tr-TR" sz="2400" spc="-10" dirty="0">
                <a:solidFill>
                  <a:prstClr val="black"/>
                </a:solidFill>
                <a:latin typeface="Calibri"/>
                <a:cs typeface="Calibri"/>
              </a:rPr>
              <a:t> harcama yetkilisince, kendisinin veya görevlendireceği bir kişinin başkanlığında taşınır kayıt yetkilisinin de katılımıyla, en az üç kişiden oluşturulan </a:t>
            </a:r>
            <a:r>
              <a:rPr lang="tr-TR" sz="2400" b="1" spc="-10" dirty="0">
                <a:solidFill>
                  <a:prstClr val="black"/>
                </a:solidFill>
                <a:latin typeface="Calibri"/>
                <a:cs typeface="Calibri"/>
              </a:rPr>
              <a:t>sayım kurulu</a:t>
            </a:r>
            <a:r>
              <a:rPr lang="tr-TR" sz="2400" spc="-10" dirty="0">
                <a:solidFill>
                  <a:prstClr val="black"/>
                </a:solidFill>
                <a:latin typeface="Calibri"/>
                <a:cs typeface="Calibri"/>
              </a:rPr>
              <a:t> tarafından yapılır.</a:t>
            </a:r>
          </a:p>
          <a:p>
            <a:pPr marL="298450" lvl="0" indent="-285750" algn="just">
              <a:lnSpc>
                <a:spcPct val="100000"/>
              </a:lnSpc>
              <a:spcBef>
                <a:spcPts val="1200"/>
              </a:spcBef>
              <a:spcAft>
                <a:spcPts val="1200"/>
              </a:spcAft>
            </a:pPr>
            <a:r>
              <a:rPr lang="tr-TR" sz="2400" spc="-10" dirty="0">
                <a:solidFill>
                  <a:prstClr val="black"/>
                </a:solidFill>
                <a:latin typeface="Calibri"/>
                <a:cs typeface="Calibri"/>
              </a:rPr>
              <a:t>Sayım süresince, hizmetin aksamaması ve bozulabilecek nitelikteki taşınırlar için </a:t>
            </a:r>
            <a:r>
              <a:rPr lang="tr-TR" sz="2400" b="1" spc="-10" dirty="0">
                <a:solidFill>
                  <a:prstClr val="black"/>
                </a:solidFill>
                <a:latin typeface="Calibri"/>
                <a:cs typeface="Calibri"/>
              </a:rPr>
              <a:t>gerekli tedbirlerin alınması kaydıyla, taşınır giriş ve çıkışları sayım kurulunun talebi üzerine harcama yetkilisince durdurulabilir.</a:t>
            </a:r>
            <a:r>
              <a:rPr lang="tr-TR" sz="2400" spc="-10" dirty="0">
                <a:solidFill>
                  <a:prstClr val="black"/>
                </a:solidFill>
                <a:latin typeface="Calibri"/>
                <a:cs typeface="Calibri"/>
              </a:rPr>
              <a:t> </a:t>
            </a:r>
            <a:r>
              <a:rPr lang="tr-TR" sz="2400" b="1" spc="-10" dirty="0">
                <a:solidFill>
                  <a:prstClr val="black"/>
                </a:solidFill>
                <a:latin typeface="Calibri"/>
                <a:cs typeface="Calibri"/>
              </a:rPr>
              <a:t>Sayım yapılırken gerekli önlemlerin alınması, sayım kurulunun görev ve sorumluluğu altındadır.</a:t>
            </a: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46</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886602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10000"/>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Sayım ve sayım sonrası yapılacak işlemler (Madde 32)</a:t>
            </a:r>
          </a:p>
          <a:p>
            <a:pPr marL="298450" lvl="0" indent="-285750" algn="just">
              <a:lnSpc>
                <a:spcPct val="100000"/>
              </a:lnSpc>
              <a:spcBef>
                <a:spcPts val="600"/>
              </a:spcBef>
              <a:spcAft>
                <a:spcPts val="1200"/>
              </a:spcAft>
            </a:pPr>
            <a:r>
              <a:rPr lang="tr-TR" sz="1750" spc="-10" dirty="0">
                <a:solidFill>
                  <a:prstClr val="black"/>
                </a:solidFill>
                <a:latin typeface="Calibri"/>
                <a:cs typeface="Calibri"/>
              </a:rPr>
              <a:t>Sayım kurulu öncelikle, taşınır kayıt yetkilisince ambarda bulunduğu veya ambardan çıktığı hâlde belgesi düzenlenmediği ve kayıtları yapılmadığı belirtilen taşınırlara ilişkin işlemlerin yaptırılmasını sağlar. Sayım Tutanağının </a:t>
            </a:r>
            <a:r>
              <a:rPr lang="tr-TR" sz="1750" b="1" spc="-10" dirty="0">
                <a:solidFill>
                  <a:prstClr val="black"/>
                </a:solidFill>
                <a:latin typeface="Calibri"/>
                <a:cs typeface="Calibri"/>
              </a:rPr>
              <a:t>“Kayıtlara Göre Ambardaki Miktar” </a:t>
            </a:r>
            <a:r>
              <a:rPr lang="tr-TR" sz="1750" spc="-10" dirty="0">
                <a:solidFill>
                  <a:prstClr val="black"/>
                </a:solidFill>
                <a:latin typeface="Calibri"/>
                <a:cs typeface="Calibri"/>
              </a:rPr>
              <a:t>sütunu, defter kayıtları esas alınarak doldurulduktan sonra ambarlardaki taşınırlar fiilen sayılır ve bulunan miktarlar Sayım Tutanağının </a:t>
            </a:r>
            <a:r>
              <a:rPr lang="tr-TR" sz="1750" b="1" spc="-10" dirty="0">
                <a:solidFill>
                  <a:prstClr val="black"/>
                </a:solidFill>
                <a:latin typeface="Calibri"/>
                <a:cs typeface="Calibri"/>
              </a:rPr>
              <a:t>“Ambarda Bulunan Miktar”</a:t>
            </a:r>
            <a:r>
              <a:rPr lang="tr-TR" sz="1750" spc="-10" dirty="0">
                <a:solidFill>
                  <a:prstClr val="black"/>
                </a:solidFill>
                <a:latin typeface="Calibri"/>
                <a:cs typeface="Calibri"/>
              </a:rPr>
              <a:t> sütununa kaydedilir.</a:t>
            </a:r>
          </a:p>
          <a:p>
            <a:pPr marL="298450" lvl="0" indent="-285750" algn="just">
              <a:lnSpc>
                <a:spcPct val="100000"/>
              </a:lnSpc>
              <a:spcBef>
                <a:spcPts val="1200"/>
              </a:spcBef>
              <a:spcAft>
                <a:spcPts val="1200"/>
              </a:spcAft>
            </a:pPr>
            <a:r>
              <a:rPr lang="tr-TR" sz="1750" spc="-10" dirty="0">
                <a:solidFill>
                  <a:prstClr val="black"/>
                </a:solidFill>
                <a:latin typeface="Calibri"/>
                <a:cs typeface="Calibri"/>
              </a:rPr>
              <a:t>Ambar sayım işlemleri tamamlandıktan sonra oda, büro, bölüm, geçit, salon, atölye, garaj, servis ve bahçe gibi ortak kullanım alanlarında bulunan taşınırlar Dayanıklı Taşınırlar Listeleri esas alınarak sayılır ve sayım sonuçları Sayım Tutanağında gösterilir. Kullanım amacıyla kamu görevlilerine </a:t>
            </a:r>
            <a:r>
              <a:rPr lang="tr-TR" sz="1750" b="1" spc="-10" dirty="0">
                <a:solidFill>
                  <a:prstClr val="black"/>
                </a:solidFill>
                <a:latin typeface="Calibri"/>
                <a:cs typeface="Calibri"/>
              </a:rPr>
              <a:t>taşınır teslim belgesiyle verilmiş olan taşınırlar için sayım yapılmaksızın</a:t>
            </a:r>
            <a:r>
              <a:rPr lang="tr-TR" sz="1750" spc="-10" dirty="0">
                <a:solidFill>
                  <a:prstClr val="black"/>
                </a:solidFill>
                <a:latin typeface="Calibri"/>
                <a:cs typeface="Calibri"/>
              </a:rPr>
              <a:t> Sayım Tutanağının </a:t>
            </a:r>
            <a:r>
              <a:rPr lang="tr-TR" sz="1750" b="1" spc="-10" dirty="0">
                <a:solidFill>
                  <a:prstClr val="black"/>
                </a:solidFill>
                <a:latin typeface="Calibri"/>
                <a:cs typeface="Calibri"/>
              </a:rPr>
              <a:t>“Kayıtlara Göre Kişilere Verilen Miktar”</a:t>
            </a:r>
            <a:r>
              <a:rPr lang="tr-TR" sz="1750" spc="-10" dirty="0">
                <a:solidFill>
                  <a:prstClr val="black"/>
                </a:solidFill>
                <a:latin typeface="Calibri"/>
                <a:cs typeface="Calibri"/>
              </a:rPr>
              <a:t> sütunundaki bilgiler dikkate alınır</a:t>
            </a:r>
            <a:r>
              <a:rPr lang="tr-TR" sz="1750" spc="-10" dirty="0" smtClean="0">
                <a:solidFill>
                  <a:prstClr val="black"/>
                </a:solidFill>
                <a:latin typeface="Calibri"/>
                <a:cs typeface="Calibri"/>
              </a:rPr>
              <a:t>.</a:t>
            </a:r>
          </a:p>
          <a:p>
            <a:pPr marL="298450" lvl="0" indent="-285750" algn="just">
              <a:lnSpc>
                <a:spcPct val="100000"/>
              </a:lnSpc>
              <a:spcBef>
                <a:spcPts val="1200"/>
              </a:spcBef>
              <a:spcAft>
                <a:spcPts val="1200"/>
              </a:spcAft>
            </a:pPr>
            <a:r>
              <a:rPr lang="tr-TR" sz="2000" spc="-10" dirty="0">
                <a:solidFill>
                  <a:prstClr val="black"/>
                </a:solidFill>
                <a:latin typeface="Calibri"/>
                <a:cs typeface="Calibri"/>
              </a:rPr>
              <a:t>Sayımda bulunan miktar ile kayıtlı miktar arasında fark bulunması hâlinde miktarlarında farklılık bulunan taşınırların sayımı bir kez daha tekrarlanır. Yine farklı çıkarsa bu miktar </a:t>
            </a:r>
            <a:r>
              <a:rPr lang="tr-TR" sz="2000" b="1" spc="-10" dirty="0">
                <a:solidFill>
                  <a:prstClr val="black"/>
                </a:solidFill>
                <a:latin typeface="Calibri"/>
                <a:cs typeface="Calibri"/>
              </a:rPr>
              <a:t>“Fazla” </a:t>
            </a:r>
            <a:r>
              <a:rPr lang="tr-TR" sz="2000" spc="-10" dirty="0">
                <a:solidFill>
                  <a:prstClr val="black"/>
                </a:solidFill>
                <a:latin typeface="Calibri"/>
                <a:cs typeface="Calibri"/>
              </a:rPr>
              <a:t>veya </a:t>
            </a:r>
            <a:r>
              <a:rPr lang="tr-TR" sz="2000" b="1" spc="-10" dirty="0">
                <a:solidFill>
                  <a:prstClr val="black"/>
                </a:solidFill>
                <a:latin typeface="Calibri"/>
                <a:cs typeface="Calibri"/>
              </a:rPr>
              <a:t>“Noksan”</a:t>
            </a:r>
            <a:r>
              <a:rPr lang="tr-TR" sz="2000" spc="-10" dirty="0">
                <a:solidFill>
                  <a:prstClr val="black"/>
                </a:solidFill>
                <a:latin typeface="Calibri"/>
                <a:cs typeface="Calibri"/>
              </a:rPr>
              <a:t> sütununa kaydedilir.</a:t>
            </a:r>
          </a:p>
          <a:p>
            <a:pPr marL="298450" lvl="0" indent="-285750" algn="just">
              <a:lnSpc>
                <a:spcPct val="100000"/>
              </a:lnSpc>
              <a:spcBef>
                <a:spcPts val="2400"/>
              </a:spcBef>
              <a:spcAft>
                <a:spcPts val="1200"/>
              </a:spcAft>
            </a:pPr>
            <a:r>
              <a:rPr lang="tr-TR" sz="2000" b="1" spc="-10" dirty="0">
                <a:solidFill>
                  <a:prstClr val="black"/>
                </a:solidFill>
                <a:latin typeface="Calibri"/>
                <a:cs typeface="Calibri"/>
              </a:rPr>
              <a:t>Sayım kurulunca, taşınırların fiili miktarlarının kayıtlı miktarlardan eksik oluğunun tespit edilmesi hâlinde </a:t>
            </a:r>
            <a:r>
              <a:rPr lang="tr-TR" sz="2000" b="1" spc="-10" dirty="0">
                <a:solidFill>
                  <a:srgbClr val="0070C0"/>
                </a:solidFill>
                <a:latin typeface="Calibri"/>
                <a:cs typeface="Calibri"/>
              </a:rPr>
              <a:t>Kayıttan Düşme Teklif ve Onay Tutanağı ve Varlık İşlem Fişi;</a:t>
            </a:r>
            <a:r>
              <a:rPr lang="tr-TR" sz="2000" b="1" spc="-10" dirty="0">
                <a:solidFill>
                  <a:prstClr val="black"/>
                </a:solidFill>
                <a:latin typeface="Calibri"/>
                <a:cs typeface="Calibri"/>
              </a:rPr>
              <a:t> fazla olduğunun tespit edilmesi hâlinde ise </a:t>
            </a:r>
            <a:r>
              <a:rPr lang="tr-TR" sz="2000" b="1" spc="-10" dirty="0">
                <a:solidFill>
                  <a:srgbClr val="0070C0"/>
                </a:solidFill>
                <a:latin typeface="Calibri"/>
                <a:cs typeface="Calibri"/>
              </a:rPr>
              <a:t>Varlık İşlem Fişi</a:t>
            </a:r>
            <a:r>
              <a:rPr lang="tr-TR" sz="2000" b="1" spc="-10" dirty="0">
                <a:solidFill>
                  <a:prstClr val="black"/>
                </a:solidFill>
                <a:latin typeface="Calibri"/>
                <a:cs typeface="Calibri"/>
              </a:rPr>
              <a:t> düzenlettirilerek, defter kayıtlarının sayım sonuçlarıyla uygunluğu sağlanır.</a:t>
            </a: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47</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3511849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Sayım ve sayım sonrası yapılacak işlemler (Madde 32)</a:t>
            </a:r>
          </a:p>
          <a:p>
            <a:pPr marL="298450" lvl="0" indent="-285750" algn="just">
              <a:lnSpc>
                <a:spcPct val="100000"/>
              </a:lnSpc>
              <a:spcBef>
                <a:spcPts val="1200"/>
              </a:spcBef>
              <a:spcAft>
                <a:spcPts val="1200"/>
              </a:spcAft>
            </a:pPr>
            <a:r>
              <a:rPr lang="tr-TR" spc="-10" dirty="0">
                <a:solidFill>
                  <a:prstClr val="black"/>
                </a:solidFill>
                <a:latin typeface="Calibri"/>
                <a:cs typeface="Calibri"/>
              </a:rPr>
              <a:t>Düzenlenen giriş ve çıkış belgelerinin bir örneği, muhasebe kayıtlarının yapılması için muhasebe birimine gönderilir.</a:t>
            </a:r>
          </a:p>
          <a:p>
            <a:pPr marL="298450" lvl="0" indent="-285750" algn="just">
              <a:lnSpc>
                <a:spcPct val="100000"/>
              </a:lnSpc>
              <a:spcBef>
                <a:spcPts val="2400"/>
              </a:spcBef>
              <a:spcAft>
                <a:spcPts val="1200"/>
              </a:spcAft>
            </a:pPr>
            <a:r>
              <a:rPr lang="tr-TR" spc="-10" dirty="0">
                <a:solidFill>
                  <a:prstClr val="black"/>
                </a:solidFill>
                <a:latin typeface="Calibri"/>
                <a:cs typeface="Calibri"/>
              </a:rPr>
              <a:t>Kayıtların sayım sonuçlarıyla uygunluğu sağlandıktan sonra sayım kurulu tarafından </a:t>
            </a:r>
            <a:r>
              <a:rPr lang="tr-TR" b="1" spc="-10" dirty="0">
                <a:solidFill>
                  <a:prstClr val="black"/>
                </a:solidFill>
                <a:latin typeface="Calibri"/>
                <a:cs typeface="Calibri"/>
              </a:rPr>
              <a:t>Taşınır Sayım ve Döküm Cetveli</a:t>
            </a:r>
            <a:r>
              <a:rPr lang="tr-TR" spc="-10" dirty="0">
                <a:solidFill>
                  <a:prstClr val="black"/>
                </a:solidFill>
                <a:latin typeface="Calibri"/>
                <a:cs typeface="Calibri"/>
              </a:rPr>
              <a:t> düzenlenir. Cetvel, </a:t>
            </a:r>
            <a:r>
              <a:rPr lang="tr-TR" b="1" spc="-10" dirty="0">
                <a:solidFill>
                  <a:prstClr val="black"/>
                </a:solidFill>
                <a:latin typeface="Calibri"/>
                <a:cs typeface="Calibri"/>
              </a:rPr>
              <a:t>sayım kurulu</a:t>
            </a:r>
            <a:r>
              <a:rPr lang="tr-TR" spc="-10" dirty="0">
                <a:solidFill>
                  <a:prstClr val="black"/>
                </a:solidFill>
                <a:latin typeface="Calibri"/>
                <a:cs typeface="Calibri"/>
              </a:rPr>
              <a:t> ile </a:t>
            </a:r>
            <a:r>
              <a:rPr lang="tr-TR" b="1" spc="-10" dirty="0">
                <a:solidFill>
                  <a:prstClr val="black"/>
                </a:solidFill>
                <a:latin typeface="Calibri"/>
                <a:cs typeface="Calibri"/>
              </a:rPr>
              <a:t>taşınır kayıt yetkilisi</a:t>
            </a:r>
            <a:r>
              <a:rPr lang="tr-TR" spc="-10" dirty="0">
                <a:solidFill>
                  <a:prstClr val="black"/>
                </a:solidFill>
                <a:latin typeface="Calibri"/>
                <a:cs typeface="Calibri"/>
              </a:rPr>
              <a:t> tarafından imzalanır. </a:t>
            </a:r>
            <a:r>
              <a:rPr lang="tr-TR" b="1" spc="-10" dirty="0">
                <a:solidFill>
                  <a:prstClr val="black"/>
                </a:solidFill>
                <a:latin typeface="Calibri"/>
                <a:cs typeface="Calibri"/>
              </a:rPr>
              <a:t>Bu Cetvel ve eki sayım tutanağı ile sayım sonuçlarına göre düzenlenen giriş ve çıkış belgeleri, taşınır kayıt yetkilisinin yıl sonu hesabını oluşturur.</a:t>
            </a: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48</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23909491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Ambar devir işlemleri (Madde 33)</a:t>
            </a:r>
          </a:p>
          <a:p>
            <a:pPr marL="298450" lvl="0" indent="-285750" algn="just">
              <a:lnSpc>
                <a:spcPct val="100000"/>
              </a:lnSpc>
              <a:spcBef>
                <a:spcPts val="1200"/>
              </a:spcBef>
              <a:spcAft>
                <a:spcPts val="1200"/>
              </a:spcAft>
            </a:pPr>
            <a:r>
              <a:rPr lang="tr-TR" sz="2700" b="1" spc="-10" dirty="0">
                <a:solidFill>
                  <a:prstClr val="black"/>
                </a:solidFill>
                <a:latin typeface="Calibri"/>
                <a:cs typeface="Calibri"/>
              </a:rPr>
              <a:t>Taşınır kayıt yetkilileri,</a:t>
            </a:r>
            <a:r>
              <a:rPr lang="tr-TR" sz="2700" spc="-10" dirty="0">
                <a:solidFill>
                  <a:prstClr val="black"/>
                </a:solidFill>
                <a:latin typeface="Calibri"/>
                <a:cs typeface="Calibri"/>
              </a:rPr>
              <a:t> </a:t>
            </a:r>
            <a:r>
              <a:rPr lang="tr-TR" sz="2700" b="1" spc="-10" dirty="0">
                <a:solidFill>
                  <a:prstClr val="black"/>
                </a:solidFill>
                <a:latin typeface="Calibri"/>
                <a:cs typeface="Calibri"/>
              </a:rPr>
              <a:t>sorumlulukları altındaki ambarlarda bulunan taşınırları ve bunlara ilişkin kayıt ve belgeleri, yerlerine görevlendirilenlere devretmeden görevlerinden ayrılamazlar. </a:t>
            </a:r>
            <a:r>
              <a:rPr lang="tr-TR" sz="2700" spc="-10" dirty="0">
                <a:solidFill>
                  <a:prstClr val="black"/>
                </a:solidFill>
                <a:latin typeface="Calibri"/>
                <a:cs typeface="Calibri"/>
              </a:rPr>
              <a:t>Yeni görevlendirilen taşınır kayıt yetkilileri de söz konusu kayıt ve belgeleri aramak ve almak zorundadır</a:t>
            </a:r>
            <a:r>
              <a:rPr lang="tr-TR" sz="2700" spc="-10" dirty="0" smtClean="0">
                <a:solidFill>
                  <a:prstClr val="black"/>
                </a:solidFill>
                <a:latin typeface="Calibri"/>
                <a:cs typeface="Calibri"/>
              </a:rPr>
              <a:t>.</a:t>
            </a:r>
          </a:p>
          <a:p>
            <a:pPr marL="298450" lvl="0" indent="-285750" algn="just">
              <a:lnSpc>
                <a:spcPct val="100000"/>
              </a:lnSpc>
              <a:spcBef>
                <a:spcPts val="1200"/>
              </a:spcBef>
              <a:spcAft>
                <a:spcPts val="1200"/>
              </a:spcAft>
            </a:pPr>
            <a:r>
              <a:rPr lang="tr-TR" sz="2100" b="1" spc="-10" dirty="0">
                <a:solidFill>
                  <a:prstClr val="black"/>
                </a:solidFill>
                <a:latin typeface="Calibri"/>
                <a:cs typeface="Calibri"/>
              </a:rPr>
              <a:t>Ambarlarındaki taşınırları ve taşınır işlemlerine ilişkin kayıt ve belgeleri teslim etmeyen veya istifa, hastalık, tutuklanma, ölüm, görevden el çektirme gibi zorunlu nedenlerle devir ve teslim edemeyen taşınır kayıt yetkililerinin sorumluluğundaki taşınırlar ile dayanağı kayıt ve belgeler, devir kurulu aracılığı ile yeni taşınır kayıt yetkilisine devir ve teslim edilir.</a:t>
            </a:r>
            <a:r>
              <a:rPr lang="tr-TR" sz="2100" spc="-10" dirty="0">
                <a:solidFill>
                  <a:prstClr val="black"/>
                </a:solidFill>
                <a:latin typeface="Calibri"/>
                <a:cs typeface="Calibri"/>
              </a:rPr>
              <a:t> Devir kurulu, harcama yetkilisi tarafından belirlenen bir kişinin başkanlığında, ambarı devralan taşınır kayıt yetkilisinin de katıldığı, en az üç kişiden oluşur. </a:t>
            </a:r>
            <a:r>
              <a:rPr lang="tr-TR" sz="2100" b="1" spc="-10" dirty="0">
                <a:solidFill>
                  <a:prstClr val="black"/>
                </a:solidFill>
                <a:latin typeface="Calibri"/>
                <a:cs typeface="Calibri"/>
              </a:rPr>
              <a:t>Ambar devir işlemleri sonuçlanana kadar taşınır işlemleri yeni taşınır kayıt yetkilisi tarafından yapılır.</a:t>
            </a: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49</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829483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5</a:t>
            </a:fld>
            <a:endParaRPr lang="tr-TR"/>
          </a:p>
        </p:txBody>
      </p:sp>
      <p:sp>
        <p:nvSpPr>
          <p:cNvPr id="6" name="Dikdörtgen 5"/>
          <p:cNvSpPr/>
          <p:nvPr/>
        </p:nvSpPr>
        <p:spPr>
          <a:xfrm>
            <a:off x="722140" y="1288714"/>
            <a:ext cx="10059467" cy="4947508"/>
          </a:xfrm>
          <a:prstGeom prst="rect">
            <a:avLst/>
          </a:prstGeom>
        </p:spPr>
        <p:txBody>
          <a:bodyPr wrap="square">
            <a:spAutoFit/>
          </a:bodyPr>
          <a:lstStyle/>
          <a:p>
            <a:pPr marL="12700" lvl="0" algn="ctr">
              <a:spcBef>
                <a:spcPts val="775"/>
              </a:spcBef>
              <a:spcAft>
                <a:spcPts val="1200"/>
              </a:spcAft>
            </a:pPr>
            <a:r>
              <a:rPr lang="tr-TR" sz="2400" b="1" spc="-10" dirty="0">
                <a:solidFill>
                  <a:srgbClr val="0070C0"/>
                </a:solidFill>
                <a:latin typeface="Calibri"/>
                <a:cs typeface="Calibri"/>
              </a:rPr>
              <a:t>Sorumluluk (Madde 5)</a:t>
            </a:r>
          </a:p>
          <a:p>
            <a:pPr lvl="0" algn="just">
              <a:spcBef>
                <a:spcPts val="900"/>
              </a:spcBef>
              <a:spcAft>
                <a:spcPts val="900"/>
              </a:spcAft>
            </a:pPr>
            <a:r>
              <a:rPr lang="tr-TR" b="1" dirty="0">
                <a:solidFill>
                  <a:prstClr val="black"/>
                </a:solidFill>
                <a:latin typeface="Calibri"/>
              </a:rPr>
              <a:t>*</a:t>
            </a:r>
            <a:r>
              <a:rPr lang="tr-TR" dirty="0">
                <a:solidFill>
                  <a:prstClr val="black"/>
                </a:solidFill>
                <a:latin typeface="Calibri"/>
              </a:rPr>
              <a:t> </a:t>
            </a:r>
            <a:r>
              <a:rPr lang="tr-TR" sz="2400" b="1" dirty="0">
                <a:solidFill>
                  <a:prstClr val="black"/>
                </a:solidFill>
                <a:latin typeface="Calibri"/>
              </a:rPr>
              <a:t>Harcama yetkilileri,</a:t>
            </a:r>
            <a:r>
              <a:rPr lang="tr-TR" sz="2400" dirty="0">
                <a:solidFill>
                  <a:prstClr val="black"/>
                </a:solidFill>
                <a:latin typeface="Calibri"/>
              </a:rPr>
              <a:t> taşınırlara ilişkin işlem ve kayıtların usule uygun olarak yapılıp yapılmadığını kontrol etmeye veya ettirmeye; kasıt, kusur veya ihmal sonucu kırılan, bozulan veya kaybolan taşınırların ilgililerden tazmini için gerekli işlemleri yapmaya veya yaptırmaya yetkilidir.</a:t>
            </a:r>
          </a:p>
          <a:p>
            <a:pPr lvl="0" algn="just">
              <a:spcBef>
                <a:spcPts val="3000"/>
              </a:spcBef>
              <a:spcAft>
                <a:spcPts val="900"/>
              </a:spcAft>
            </a:pPr>
            <a:r>
              <a:rPr lang="tr-TR" sz="2400" b="1" dirty="0">
                <a:solidFill>
                  <a:prstClr val="black"/>
                </a:solidFill>
                <a:latin typeface="Calibri"/>
              </a:rPr>
              <a:t>* Kamu idarelerine ait taşınırların muhafazası ile görevli olan veya kendilerine kullanılmak üzere taşınır teslim edilen kamu görevlileri</a:t>
            </a:r>
            <a:r>
              <a:rPr lang="tr-TR" sz="2400" dirty="0">
                <a:solidFill>
                  <a:prstClr val="black"/>
                </a:solidFill>
                <a:latin typeface="Calibri"/>
              </a:rPr>
              <a:t> bu taşınırları en iyi şekilde muhafaza etmek, gerekli bakım ve onarımlarını yapmak veya yaptırmak, veriliş amacına uygun bir şekilde kullanmak ve </a:t>
            </a:r>
            <a:r>
              <a:rPr lang="tr-TR" sz="2400" b="1" dirty="0">
                <a:solidFill>
                  <a:prstClr val="black"/>
                </a:solidFill>
                <a:latin typeface="Calibri"/>
              </a:rPr>
              <a:t>görevin sona ermesi veya görevden ayrılma hâlinde iade etmek zorundadırlar.</a:t>
            </a:r>
          </a:p>
          <a:p>
            <a:pPr algn="just"/>
            <a:r>
              <a:rPr lang="tr-TR" dirty="0" smtClean="0">
                <a:latin typeface="Times New Roman" panose="02020603050405020304" pitchFamily="18" charset="0"/>
                <a:ea typeface="Calibri" panose="020F0502020204030204" pitchFamily="34" charset="0"/>
              </a:rPr>
              <a:t>.  </a:t>
            </a:r>
            <a:endParaRPr lang="tr-TR" dirty="0"/>
          </a:p>
        </p:txBody>
      </p:sp>
      <p:sp>
        <p:nvSpPr>
          <p:cNvPr id="7" name="Unvan 1"/>
          <p:cNvSpPr txBox="1">
            <a:spLocks/>
          </p:cNvSpPr>
          <p:nvPr/>
        </p:nvSpPr>
        <p:spPr>
          <a:xfrm>
            <a:off x="2314877" y="484763"/>
            <a:ext cx="8612235" cy="8039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b="1" dirty="0" smtClean="0"/>
              <a:t> </a:t>
            </a:r>
            <a:endParaRPr lang="tr-TR" b="1" dirty="0"/>
          </a:p>
        </p:txBody>
      </p:sp>
      <p:sp>
        <p:nvSpPr>
          <p:cNvPr id="8"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4205931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lnSpcReduction="10000"/>
          </a:bodyPr>
          <a:lstStyle/>
          <a:p>
            <a:pPr marL="12700" lvl="0" indent="0" algn="ctr">
              <a:lnSpc>
                <a:spcPct val="100000"/>
              </a:lnSpc>
              <a:spcBef>
                <a:spcPts val="775"/>
              </a:spcBef>
              <a:spcAft>
                <a:spcPts val="1200"/>
              </a:spcAft>
              <a:buNone/>
            </a:pPr>
            <a:r>
              <a:rPr lang="tr-TR" sz="2400" b="1" spc="-10" dirty="0">
                <a:solidFill>
                  <a:srgbClr val="0070C0"/>
                </a:solidFill>
                <a:latin typeface="Calibri"/>
                <a:cs typeface="Calibri"/>
              </a:rPr>
              <a:t>Ambar devir işlemleri (Madde 33)</a:t>
            </a:r>
          </a:p>
          <a:p>
            <a:pPr marL="298450" lvl="0" indent="-285750" algn="just">
              <a:lnSpc>
                <a:spcPct val="100000"/>
              </a:lnSpc>
              <a:spcBef>
                <a:spcPts val="1200"/>
              </a:spcBef>
              <a:spcAft>
                <a:spcPts val="1200"/>
              </a:spcAft>
            </a:pPr>
            <a:r>
              <a:rPr lang="tr-TR" sz="3200" spc="-10" dirty="0">
                <a:solidFill>
                  <a:prstClr val="black"/>
                </a:solidFill>
                <a:latin typeface="Calibri"/>
                <a:cs typeface="Calibri"/>
              </a:rPr>
              <a:t>Ambarların devri, </a:t>
            </a:r>
            <a:r>
              <a:rPr lang="tr-TR" sz="3200" b="1" spc="-10" dirty="0">
                <a:solidFill>
                  <a:prstClr val="black"/>
                </a:solidFill>
                <a:latin typeface="Calibri"/>
                <a:cs typeface="Calibri"/>
              </a:rPr>
              <a:t>Ambar Devir ve Teslim Tutanağı </a:t>
            </a:r>
            <a:r>
              <a:rPr lang="tr-TR" sz="3200" spc="-10" dirty="0">
                <a:solidFill>
                  <a:prstClr val="black"/>
                </a:solidFill>
                <a:latin typeface="Calibri"/>
                <a:cs typeface="Calibri"/>
              </a:rPr>
              <a:t>düzenlenerek yapılır.</a:t>
            </a:r>
          </a:p>
          <a:p>
            <a:pPr marL="298450" lvl="0" indent="-285750" algn="just">
              <a:lnSpc>
                <a:spcPct val="100000"/>
              </a:lnSpc>
              <a:spcBef>
                <a:spcPts val="1200"/>
              </a:spcBef>
              <a:spcAft>
                <a:spcPts val="1200"/>
              </a:spcAft>
            </a:pPr>
            <a:r>
              <a:rPr lang="tr-TR" sz="3200" b="1" spc="-10" dirty="0">
                <a:solidFill>
                  <a:prstClr val="black"/>
                </a:solidFill>
                <a:latin typeface="Calibri"/>
                <a:cs typeface="Calibri"/>
              </a:rPr>
              <a:t>Taşınır kayıt yetkililerinin geçici görev, aylıksız izin, hastalık izni gibi on günlük süreyi aşmayan geçici ayrılmalarında,</a:t>
            </a:r>
            <a:r>
              <a:rPr lang="tr-TR" sz="3200" b="1" spc="-10" dirty="0">
                <a:solidFill>
                  <a:srgbClr val="0070C0"/>
                </a:solidFill>
                <a:latin typeface="Calibri"/>
                <a:cs typeface="Calibri"/>
              </a:rPr>
              <a:t> </a:t>
            </a:r>
            <a:r>
              <a:rPr lang="tr-TR" sz="3200" spc="-10" dirty="0">
                <a:solidFill>
                  <a:srgbClr val="0070C0"/>
                </a:solidFill>
                <a:latin typeface="Calibri"/>
                <a:cs typeface="Calibri"/>
              </a:rPr>
              <a:t>söz konusu ambar için yetkilendirilmiş başka bir taşınır kayıt yetkilisi bulunmaması durumunda</a:t>
            </a:r>
            <a:r>
              <a:rPr lang="tr-TR" sz="3200" spc="-10" dirty="0">
                <a:solidFill>
                  <a:prstClr val="black"/>
                </a:solidFill>
                <a:latin typeface="Calibri"/>
                <a:cs typeface="Calibri"/>
              </a:rPr>
              <a:t> harcama yetkilisi tarafından idarenin ihtiyaçları göz önünde bulundurularak </a:t>
            </a:r>
            <a:r>
              <a:rPr lang="tr-TR" sz="3200" b="1" spc="-10" dirty="0">
                <a:solidFill>
                  <a:prstClr val="black"/>
                </a:solidFill>
                <a:latin typeface="Calibri"/>
                <a:cs typeface="Calibri"/>
              </a:rPr>
              <a:t>gerekli tedbirler alınmak suretiyle ambar kapalı tutulabilir.</a:t>
            </a:r>
            <a:r>
              <a:rPr lang="tr-TR" sz="3200" spc="-10" dirty="0">
                <a:solidFill>
                  <a:prstClr val="black"/>
                </a:solidFill>
                <a:latin typeface="Calibri"/>
                <a:cs typeface="Calibri"/>
              </a:rPr>
              <a:t> Bu süre gerektiğinde harcama yetkilisi tarafından uzatılabilir.</a:t>
            </a: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50</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4868311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20000"/>
          </a:body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Taşınır mal yönetim hesabı (Madde 34)</a:t>
            </a:r>
          </a:p>
          <a:p>
            <a:pPr marL="298450" lvl="0" indent="-285750" algn="just">
              <a:lnSpc>
                <a:spcPct val="100000"/>
              </a:lnSpc>
              <a:spcBef>
                <a:spcPts val="1200"/>
              </a:spcBef>
              <a:spcAft>
                <a:spcPts val="1200"/>
              </a:spcAft>
            </a:pPr>
            <a:r>
              <a:rPr lang="tr-TR" sz="2000" spc="-10" dirty="0">
                <a:solidFill>
                  <a:prstClr val="black"/>
                </a:solidFill>
                <a:latin typeface="Calibri"/>
                <a:cs typeface="Calibri"/>
              </a:rPr>
              <a:t>Taşınır mal yönetim hesabı, 5018 sayılı Kanunun kaynakların kullanılması ve yönetilmesi konusunda harcama birimi ve harcama yetkililerine yüklediği sorumluluğun gereği olarak </a:t>
            </a:r>
            <a:r>
              <a:rPr lang="tr-TR" sz="2000" b="1" spc="-10" dirty="0">
                <a:solidFill>
                  <a:prstClr val="black"/>
                </a:solidFill>
                <a:latin typeface="Calibri"/>
                <a:cs typeface="Calibri"/>
              </a:rPr>
              <a:t>taşınır kayıt ve işlemlerinin usulüne uygun yapılıp yapılmadığının harcama yetkilisi tarafından kontrol ve denetimine esas olmak üzere taşınır kayıt yetkilisi tarafından </a:t>
            </a:r>
            <a:r>
              <a:rPr lang="tr-TR" sz="2000" b="1" spc="-10" dirty="0">
                <a:solidFill>
                  <a:srgbClr val="0070C0"/>
                </a:solidFill>
                <a:latin typeface="Calibri"/>
                <a:cs typeface="Calibri"/>
              </a:rPr>
              <a:t>harcama birimleri itibarıyla hazırlanır </a:t>
            </a:r>
            <a:r>
              <a:rPr lang="tr-TR" sz="2000" b="1" spc="-10" dirty="0">
                <a:solidFill>
                  <a:prstClr val="black"/>
                </a:solidFill>
                <a:latin typeface="Calibri"/>
                <a:cs typeface="Calibri"/>
              </a:rPr>
              <a:t>ve taşınır kontrol yetkilisince kayıt ve belgeler ile mali tablolara uygunluğu kontrol edilerek imzalanır.</a:t>
            </a:r>
            <a:r>
              <a:rPr lang="tr-TR" sz="2000" spc="-10" dirty="0">
                <a:solidFill>
                  <a:prstClr val="black"/>
                </a:solidFill>
                <a:latin typeface="Calibri"/>
                <a:cs typeface="Calibri"/>
              </a:rPr>
              <a:t> </a:t>
            </a:r>
            <a:r>
              <a:rPr lang="tr-TR" sz="2000" b="1" spc="-10" dirty="0">
                <a:solidFill>
                  <a:prstClr val="black"/>
                </a:solidFill>
                <a:latin typeface="Calibri"/>
                <a:cs typeface="Calibri"/>
              </a:rPr>
              <a:t>Taşınır mal yönetim hesabında; önceki yıldan devredilen, yılı içinde giren, çıkan ve ertesi yıla devredilen taşınırlar ile yıl sonu sayımında bulunan fazla ve noksanlar gösterilir</a:t>
            </a:r>
            <a:r>
              <a:rPr lang="tr-TR" sz="2000" b="1" spc="-10" dirty="0" smtClean="0">
                <a:solidFill>
                  <a:prstClr val="black"/>
                </a:solidFill>
                <a:latin typeface="Calibri"/>
                <a:cs typeface="Calibri"/>
              </a:rPr>
              <a:t>.</a:t>
            </a:r>
            <a:endParaRPr lang="tr-TR" sz="2200" b="1" spc="-10" dirty="0">
              <a:solidFill>
                <a:srgbClr val="0070C0"/>
              </a:solidFill>
              <a:latin typeface="Calibri"/>
              <a:cs typeface="Calibri"/>
            </a:endParaRPr>
          </a:p>
          <a:p>
            <a:pPr marL="12700" lvl="0" indent="0" algn="just">
              <a:lnSpc>
                <a:spcPct val="100000"/>
              </a:lnSpc>
              <a:spcAft>
                <a:spcPts val="1000"/>
              </a:spcAft>
              <a:buNone/>
            </a:pPr>
            <a:r>
              <a:rPr lang="tr-TR" sz="2000" spc="-10" dirty="0">
                <a:solidFill>
                  <a:prstClr val="black"/>
                </a:solidFill>
                <a:latin typeface="Calibri"/>
                <a:cs typeface="Calibri"/>
              </a:rPr>
              <a:t>Taşınır mal yönetim hesabı aşağıdaki cetvellerden oluşur:</a:t>
            </a:r>
          </a:p>
          <a:p>
            <a:pPr marL="12700" lvl="0" indent="0" algn="just">
              <a:lnSpc>
                <a:spcPct val="100000"/>
              </a:lnSpc>
              <a:spcAft>
                <a:spcPts val="1000"/>
              </a:spcAft>
              <a:buNone/>
            </a:pPr>
            <a:r>
              <a:rPr lang="tr-TR" sz="2000" b="1" spc="-10" dirty="0">
                <a:solidFill>
                  <a:prstClr val="black"/>
                </a:solidFill>
                <a:latin typeface="Calibri"/>
                <a:cs typeface="Calibri"/>
              </a:rPr>
              <a:t>a)</a:t>
            </a:r>
            <a:r>
              <a:rPr lang="tr-TR" sz="2000" spc="-10" dirty="0">
                <a:solidFill>
                  <a:prstClr val="black"/>
                </a:solidFill>
                <a:latin typeface="Calibri"/>
                <a:cs typeface="Calibri"/>
              </a:rPr>
              <a:t> Yıl sonu sayımına ilişkin Sayım Tutanağı</a:t>
            </a:r>
          </a:p>
          <a:p>
            <a:pPr marL="12700" lvl="0" indent="0" algn="just">
              <a:lnSpc>
                <a:spcPct val="100000"/>
              </a:lnSpc>
              <a:spcAft>
                <a:spcPts val="1000"/>
              </a:spcAft>
              <a:buNone/>
            </a:pPr>
            <a:r>
              <a:rPr lang="tr-TR" sz="2000" b="1" spc="-10" dirty="0">
                <a:solidFill>
                  <a:prstClr val="black"/>
                </a:solidFill>
                <a:latin typeface="Calibri"/>
                <a:cs typeface="Calibri"/>
              </a:rPr>
              <a:t>b) </a:t>
            </a:r>
            <a:r>
              <a:rPr lang="tr-TR" sz="2000" spc="-10" dirty="0">
                <a:solidFill>
                  <a:prstClr val="black"/>
                </a:solidFill>
                <a:latin typeface="Calibri"/>
                <a:cs typeface="Calibri"/>
              </a:rPr>
              <a:t>Taşınır Sayım ve Döküm Cetveli</a:t>
            </a:r>
          </a:p>
          <a:p>
            <a:pPr marL="12700" lvl="0" indent="0" algn="just">
              <a:lnSpc>
                <a:spcPct val="100000"/>
              </a:lnSpc>
              <a:spcAft>
                <a:spcPts val="1000"/>
              </a:spcAft>
              <a:buNone/>
            </a:pPr>
            <a:r>
              <a:rPr lang="tr-TR" sz="2000" b="1" spc="-10" dirty="0">
                <a:solidFill>
                  <a:prstClr val="black"/>
                </a:solidFill>
                <a:latin typeface="Calibri"/>
                <a:cs typeface="Calibri"/>
              </a:rPr>
              <a:t>c) </a:t>
            </a:r>
            <a:r>
              <a:rPr lang="tr-TR" sz="2000" spc="-10" dirty="0">
                <a:solidFill>
                  <a:prstClr val="black"/>
                </a:solidFill>
                <a:latin typeface="Calibri"/>
                <a:cs typeface="Calibri"/>
              </a:rPr>
              <a:t>Harcama Birimi Taşınır Mal Yönetim Hesabı Cetveli; müze ve kütüphane olarak faaliyet gösteren harcama birimlerinde Müze/Kütüphane Yönetim Hesabı Cetveli</a:t>
            </a:r>
          </a:p>
          <a:p>
            <a:pPr marL="12700" lvl="0" indent="0" algn="just">
              <a:lnSpc>
                <a:spcPct val="100000"/>
              </a:lnSpc>
              <a:spcAft>
                <a:spcPts val="1000"/>
              </a:spcAft>
              <a:buNone/>
            </a:pPr>
            <a:r>
              <a:rPr lang="tr-TR" sz="2000" b="1" spc="-10" dirty="0">
                <a:solidFill>
                  <a:prstClr val="black"/>
                </a:solidFill>
                <a:latin typeface="Calibri"/>
                <a:cs typeface="Calibri"/>
              </a:rPr>
              <a:t>ç) </a:t>
            </a:r>
            <a:r>
              <a:rPr lang="tr-TR" sz="2000" spc="-10" dirty="0">
                <a:solidFill>
                  <a:prstClr val="black"/>
                </a:solidFill>
                <a:latin typeface="Calibri"/>
                <a:cs typeface="Calibri"/>
              </a:rPr>
              <a:t>Yıl sonu itibarıyla en son düzenlenen Varlık İşlem Fişinin sıra numarasını gösterir tutanak</a:t>
            </a:r>
          </a:p>
          <a:p>
            <a:pPr marL="298450" lvl="0" indent="-285750" algn="just">
              <a:lnSpc>
                <a:spcPct val="100000"/>
              </a:lnSpc>
              <a:spcBef>
                <a:spcPts val="1200"/>
              </a:spcBef>
              <a:spcAft>
                <a:spcPts val="1200"/>
              </a:spcAft>
            </a:pPr>
            <a:endParaRPr lang="tr-TR" sz="20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51</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705571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lnSpcReduction="10000"/>
          </a:bodyPr>
          <a:lstStyle/>
          <a:p>
            <a:pPr marL="12700" lvl="0" indent="0" algn="just">
              <a:lnSpc>
                <a:spcPct val="100000"/>
              </a:lnSpc>
              <a:spcBef>
                <a:spcPts val="775"/>
              </a:spcBef>
              <a:spcAft>
                <a:spcPts val="1200"/>
              </a:spcAft>
              <a:buNone/>
            </a:pPr>
            <a:r>
              <a:rPr lang="tr-TR" sz="2000" b="1" spc="-10" dirty="0">
                <a:solidFill>
                  <a:srgbClr val="0070C0"/>
                </a:solidFill>
                <a:latin typeface="Calibri"/>
                <a:cs typeface="Calibri"/>
              </a:rPr>
              <a:t>Taşınır mal yönetim hesabı (Madde 34)</a:t>
            </a:r>
          </a:p>
          <a:p>
            <a:pPr marL="12700" lvl="0" indent="0" algn="just">
              <a:lnSpc>
                <a:spcPct val="100000"/>
              </a:lnSpc>
              <a:spcBef>
                <a:spcPts val="1200"/>
              </a:spcBef>
              <a:spcAft>
                <a:spcPts val="1200"/>
              </a:spcAft>
              <a:buNone/>
            </a:pPr>
            <a:r>
              <a:rPr lang="tr-TR" sz="1800" spc="-10" dirty="0">
                <a:solidFill>
                  <a:prstClr val="black"/>
                </a:solidFill>
                <a:latin typeface="Calibri"/>
                <a:cs typeface="Calibri"/>
              </a:rPr>
              <a:t>Taşınır mal yönetim hesabı, taşınır kayıt yetkililerince aşağıdaki şekilde hazırlanır</a:t>
            </a:r>
            <a:r>
              <a:rPr lang="tr-TR" sz="1800" spc="-10" dirty="0" smtClean="0">
                <a:solidFill>
                  <a:prstClr val="black"/>
                </a:solidFill>
                <a:latin typeface="Calibri"/>
                <a:cs typeface="Calibri"/>
              </a:rPr>
              <a:t>:</a:t>
            </a:r>
          </a:p>
          <a:p>
            <a:pPr marL="12700" lvl="0" indent="0" algn="just">
              <a:lnSpc>
                <a:spcPct val="100000"/>
              </a:lnSpc>
              <a:spcBef>
                <a:spcPts val="1200"/>
              </a:spcBef>
              <a:spcAft>
                <a:spcPts val="1200"/>
              </a:spcAft>
              <a:buNone/>
            </a:pPr>
            <a:r>
              <a:rPr lang="tr-TR" sz="1800" b="1" spc="-10" dirty="0" smtClean="0">
                <a:solidFill>
                  <a:prstClr val="black"/>
                </a:solidFill>
                <a:latin typeface="Calibri"/>
                <a:cs typeface="Calibri"/>
              </a:rPr>
              <a:t>a) </a:t>
            </a:r>
            <a:r>
              <a:rPr lang="tr-TR" sz="1800" spc="-10" dirty="0" smtClean="0">
                <a:solidFill>
                  <a:prstClr val="black"/>
                </a:solidFill>
                <a:latin typeface="Calibri"/>
                <a:cs typeface="Calibri"/>
              </a:rPr>
              <a:t>Sayım kurulu tarafından onaylanan </a:t>
            </a:r>
            <a:r>
              <a:rPr lang="tr-TR" sz="1800" b="1" spc="-10" dirty="0" smtClean="0">
                <a:solidFill>
                  <a:prstClr val="black"/>
                </a:solidFill>
                <a:latin typeface="Calibri"/>
                <a:cs typeface="Calibri"/>
              </a:rPr>
              <a:t>Taşınır Sayım ve Döküm Cetveline dayanılarak ilgisine göre Harcama Birimi Taşınır Mal Yönetim Hesabı Cetveli, Müze Yönetim Hesabı Cetveli veya Kütüphane Yönetim Hesabı Cetveli düzenlenir.</a:t>
            </a:r>
            <a:r>
              <a:rPr lang="tr-TR" sz="1800" spc="-10" dirty="0" smtClean="0">
                <a:solidFill>
                  <a:prstClr val="black"/>
                </a:solidFill>
                <a:latin typeface="Calibri"/>
                <a:cs typeface="Calibri"/>
              </a:rPr>
              <a:t> Bünyesinde tarihi veya sanat değeri olan taşınırlar ile kütüphane materyalleri bulunan kamu idareleri, gerekli görülmesi hâlinde söz konusu cetvellerden ilgili olanını ayrıca düzenleyebilirler.</a:t>
            </a:r>
          </a:p>
          <a:p>
            <a:pPr marL="12700" lvl="0" indent="0" algn="just">
              <a:lnSpc>
                <a:spcPct val="100000"/>
              </a:lnSpc>
              <a:spcBef>
                <a:spcPts val="1200"/>
              </a:spcBef>
              <a:spcAft>
                <a:spcPts val="1200"/>
              </a:spcAft>
              <a:buNone/>
            </a:pPr>
            <a:r>
              <a:rPr lang="tr-TR" sz="1800" b="1" spc="-10" dirty="0" smtClean="0">
                <a:solidFill>
                  <a:prstClr val="black"/>
                </a:solidFill>
                <a:latin typeface="Calibri"/>
                <a:cs typeface="Calibri"/>
              </a:rPr>
              <a:t>b</a:t>
            </a:r>
            <a:r>
              <a:rPr lang="tr-TR" sz="1800" b="1" spc="-10" dirty="0">
                <a:solidFill>
                  <a:prstClr val="black"/>
                </a:solidFill>
                <a:latin typeface="Calibri"/>
                <a:cs typeface="Calibri"/>
              </a:rPr>
              <a:t>) </a:t>
            </a:r>
            <a:r>
              <a:rPr lang="tr-TR" sz="1800" spc="-10" dirty="0">
                <a:solidFill>
                  <a:prstClr val="black"/>
                </a:solidFill>
                <a:latin typeface="Calibri"/>
                <a:cs typeface="Calibri"/>
              </a:rPr>
              <a:t>(a) bendine göre düzenlenen ve </a:t>
            </a:r>
            <a:r>
              <a:rPr lang="tr-TR" sz="1800" b="1" spc="-10" dirty="0">
                <a:solidFill>
                  <a:prstClr val="black"/>
                </a:solidFill>
                <a:latin typeface="Calibri"/>
                <a:cs typeface="Calibri"/>
              </a:rPr>
              <a:t>taşınır kontrol yetkilisi tarafından da imzalanan cetveller</a:t>
            </a:r>
            <a:r>
              <a:rPr lang="tr-TR" sz="1800" spc="-10" dirty="0">
                <a:solidFill>
                  <a:prstClr val="black"/>
                </a:solidFill>
                <a:latin typeface="Calibri"/>
                <a:cs typeface="Calibri"/>
              </a:rPr>
              <a:t> muhasebe kayıtlarına uygunluğu yönünden kontrol edilerek onaylanmak üzere </a:t>
            </a:r>
            <a:r>
              <a:rPr lang="tr-TR" sz="1800" b="1" spc="-10" dirty="0">
                <a:solidFill>
                  <a:prstClr val="black"/>
                </a:solidFill>
                <a:latin typeface="Calibri"/>
                <a:cs typeface="Calibri"/>
              </a:rPr>
              <a:t>muhasebe yetkilisine gönderilir.</a:t>
            </a:r>
          </a:p>
          <a:p>
            <a:pPr marL="12700" lvl="0" indent="0" algn="just">
              <a:lnSpc>
                <a:spcPct val="100000"/>
              </a:lnSpc>
              <a:spcBef>
                <a:spcPts val="1200"/>
              </a:spcBef>
              <a:spcAft>
                <a:spcPts val="1200"/>
              </a:spcAft>
              <a:buNone/>
            </a:pPr>
            <a:r>
              <a:rPr lang="tr-TR" sz="1800" b="1" spc="-10" dirty="0">
                <a:solidFill>
                  <a:prstClr val="black"/>
                </a:solidFill>
                <a:latin typeface="Calibri"/>
                <a:cs typeface="Calibri"/>
              </a:rPr>
              <a:t>c) </a:t>
            </a:r>
            <a:r>
              <a:rPr lang="tr-TR" sz="1800" spc="-10" dirty="0">
                <a:solidFill>
                  <a:prstClr val="black"/>
                </a:solidFill>
                <a:latin typeface="Calibri"/>
                <a:cs typeface="Calibri"/>
              </a:rPr>
              <a:t>Muhasebe yetkilisince muhasebe kayıtlarına uygunluğu onaylanan cetvellerin ekine Taşınır Sayım ve Döküm Cetveli ile varsa sayımda noksan ve/veya fazla bulunanların çıkış ve/veya girişine ilişkin Varlık İşlem Fişleri eklenir ve bir dosya hâlinde harcama yetkilisine sunulur.</a:t>
            </a:r>
          </a:p>
          <a:p>
            <a:pPr marL="12700" lvl="0" indent="0" algn="just">
              <a:lnSpc>
                <a:spcPct val="100000"/>
              </a:lnSpc>
              <a:spcBef>
                <a:spcPts val="2400"/>
              </a:spcBef>
              <a:spcAft>
                <a:spcPts val="1200"/>
              </a:spcAft>
              <a:buNone/>
            </a:pPr>
            <a:r>
              <a:rPr lang="tr-TR" sz="1800" b="1" spc="-10" dirty="0">
                <a:solidFill>
                  <a:prstClr val="black"/>
                </a:solidFill>
                <a:latin typeface="Calibri"/>
                <a:cs typeface="Calibri"/>
              </a:rPr>
              <a:t>ç) Taşınır mal yönetim hesabı; harcama yetkilisince, taşınır kayıt ve işlemlerinin usulüne uygun yapıldığı anlaşıldıktan, Harcama Birimi Taşınır Mal Yönetim Hesabı Cetvelinin Taşınır Sayım ve Döküm Cetveline uygunluğu görüldükten sonra onaylanır.</a:t>
            </a:r>
            <a:r>
              <a:rPr lang="tr-TR" sz="1800" spc="-10" dirty="0">
                <a:solidFill>
                  <a:prstClr val="black"/>
                </a:solidFill>
                <a:latin typeface="Calibri"/>
                <a:cs typeface="Calibri"/>
              </a:rPr>
              <a:t> Yetkili mercilerce istenildiğinde ibraz edilmek veya gönderilmek üzere harcama </a:t>
            </a:r>
            <a:r>
              <a:rPr lang="tr-TR" sz="1800" spc="-10" dirty="0" smtClean="0">
                <a:solidFill>
                  <a:prstClr val="black"/>
                </a:solidFill>
                <a:latin typeface="Calibri"/>
                <a:cs typeface="Calibri"/>
              </a:rPr>
              <a:t>biriminde, muhafaza edilir</a:t>
            </a:r>
            <a:endParaRPr lang="tr-TR" sz="20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52</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691200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20000"/>
          </a:bodyPr>
          <a:lstStyle/>
          <a:p>
            <a:pPr indent="449580" algn="just">
              <a:lnSpc>
                <a:spcPct val="107000"/>
              </a:lnSpc>
              <a:spcAft>
                <a:spcPts val="800"/>
              </a:spcAft>
            </a:pPr>
            <a:r>
              <a:rPr lang="tr-TR" sz="20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Sayıştay denetçileri, Strateji Geliştirme Daire Başkanlığı ve İç Denetim Birim Başkanlığı tarafından yapılan  denetim ve tespitlerde</a:t>
            </a:r>
            <a:endParaRPr lang="tr-TR" sz="16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taşınır mal işlemleri ile ilgili olarak,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1-Taşınır Mal Yönetim Sistemine girişi yapılan malzemelerin markasız olarak girildiği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2-Taşınır Mal Yönetim Sistemine girişi yapılan malzemelerin hesap kodlarının  hatalı seçildiği (150 hesap kodu yerine 255 hesap kodu vb.),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3- Ambarda kayıtlı görünen malzemelerin fiilen ambarda olmadığı yada ambarda bulunmasına rağmen kayıtlarda olmadığı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4- Taşınır zimmetleme işleminin hiç yapılmadığı veya kısmi yapılmış olduğu,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5- Birimlerde bulunan demirbaş malzemeler ile makine </a:t>
            </a:r>
            <a:r>
              <a:rPr lang="tr-TR" sz="2000" dirty="0" err="1">
                <a:latin typeface="Times New Roman" panose="02020603050405020304" pitchFamily="18" charset="0"/>
                <a:ea typeface="Calibri" panose="020F0502020204030204" pitchFamily="34" charset="0"/>
                <a:cs typeface="Times New Roman" panose="02020603050405020304" pitchFamily="18" charset="0"/>
              </a:rPr>
              <a:t>teçhizatların</a:t>
            </a:r>
            <a:r>
              <a:rPr lang="tr-TR" sz="2000" dirty="0">
                <a:latin typeface="Times New Roman" panose="02020603050405020304" pitchFamily="18" charset="0"/>
                <a:ea typeface="Calibri" panose="020F0502020204030204" pitchFamily="34" charset="0"/>
                <a:cs typeface="Times New Roman" panose="02020603050405020304" pitchFamily="18" charset="0"/>
              </a:rPr>
              <a:t> barkotlama işleminin yapılmadığı.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6- Ortak alanlarda kullanılan malzemelerin kişiye zimmetlendiği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7- Sarf malzeme çıkışlarının kullanıma verildikçe değil yıl sonunda toplu olarak yapıldığı gibi hata ve eksiklikler tespit edilmiştir.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98450" lvl="0" indent="-285750" algn="just">
              <a:lnSpc>
                <a:spcPct val="100000"/>
              </a:lnSpc>
              <a:spcBef>
                <a:spcPts val="1200"/>
              </a:spcBef>
              <a:spcAft>
                <a:spcPts val="1200"/>
              </a:spcAft>
            </a:pPr>
            <a:endParaRPr lang="tr-TR" sz="175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53</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9932166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62500" lnSpcReduction="20000"/>
          </a:bodyPr>
          <a:lstStyle/>
          <a:p>
            <a:pPr indent="449580" algn="just">
              <a:lnSpc>
                <a:spcPct val="107000"/>
              </a:lnSpc>
              <a:spcAft>
                <a:spcPts val="800"/>
              </a:spcAft>
            </a:pPr>
            <a:r>
              <a:rPr lang="tr-TR" sz="2000" b="1" dirty="0">
                <a:latin typeface="Times New Roman" panose="02020603050405020304" pitchFamily="18" charset="0"/>
                <a:ea typeface="Calibri" panose="020F0502020204030204" pitchFamily="34" charset="0"/>
                <a:cs typeface="Times New Roman" panose="02020603050405020304" pitchFamily="18" charset="0"/>
              </a:rPr>
              <a:t>Yukarıda bahsi geçen konuların çözüm önerileri ve iyileştirme adımları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1-Üniversitemizin taşınır kayıt ve işlemlerinin yapıldığı Hazine ve Maliye Bakanlığı tarafından geliştirilen Taşınır Kayıt ve Yönetim Sistemi (TKYS) ile biriminizdeki depo/ambar/servisler/vb. diğer alanlardaki taşınırların fiili durumu örtüşmelidir. Birimizde olup kayıtlı olmayan taşınırlar için gerekli araştırmaların yapılarak kayıt altına alınması sağlanmalıdır.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2-Hatalı girilen taşınır hesap kodları düzeltilerek bütün dayanıklı taşınırlara taşınır kayıt yetkilisi tarafından bir sicil numarası (barkotlama) verilmesi ve ilgili dayanıklı taşınırın üzerine yapıştırılması sağlanmalıdır.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3-Kişilere verilen malzemelerin kişiye zimmetlenmesi ortak alana verilen malzemelerin ortak alan olarak zimmetinin yapılması sağlanmalıdır.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4-Biriminizde kullanılan 150- İlk Madde ve Malzemeler Hesabında izlenen tüketim malzemelerinin çıkışları aylık dönemler itibarıyla Strateji Geliştirme Daire Başkanlığına TKYS sistemi üzerinden gönderilmelidir.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5-Taşınır kayıt yetkilisi görevinin tecrübeli ve işi bilen kişilerce yerine getirilmesi konusunda hassasiyet gösterilmesi ve Taşınır kayıt yetkilisinin görev değişikliği yapılması durumunda sayım komisyonu kurulması, ambar sayımı ve genel sayım yapılması, taşınır kayıt yetkilileri arasında ambar devir teslim yapılmadan görev değişikliği yapılmaması ve devir ile ilgili evrakların harcama birimi tarafından muhafaza edilmelidir.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 6-Birim ambarlarında ihtiyaç fazlası olarak bulunan malzemelerin ihtiyacı olan birimlere devredilerek kullanıma verilmesi, Taşınırların uzun süreli ambarlarda muhafaza edilmemesi gerekmektedir.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300" dirty="0">
                <a:latin typeface="Times New Roman" panose="02020603050405020304" pitchFamily="18" charset="0"/>
                <a:ea typeface="Calibri" panose="020F0502020204030204" pitchFamily="34" charset="0"/>
                <a:cs typeface="Times New Roman" panose="02020603050405020304" pitchFamily="18" charset="0"/>
              </a:rPr>
              <a:t>7-Ekonomik ömrünü tamamlamış olan taşınırların hurdaya ayırma işlemlerinin yapılması ve kurulacak komisyon tarafından hurdaya ayrılmasına karar verilen ve ekonomik değeri olan taşınırların satışının yapılabilmesi için İdari ve Mali İşler Daire Başkanlığı ile irtibata geçilmelidir.</a:t>
            </a:r>
            <a:endParaRPr lang="tr-TR" sz="2300" dirty="0">
              <a:latin typeface="Calibri" panose="020F0502020204030204" pitchFamily="34" charset="0"/>
              <a:ea typeface="Calibri" panose="020F0502020204030204" pitchFamily="34" charset="0"/>
              <a:cs typeface="Times New Roman" panose="02020603050405020304" pitchFamily="18" charset="0"/>
            </a:endParaRPr>
          </a:p>
          <a:p>
            <a:pPr marL="298450" lvl="0" indent="-285750" algn="just">
              <a:lnSpc>
                <a:spcPct val="100000"/>
              </a:lnSpc>
              <a:spcBef>
                <a:spcPts val="1200"/>
              </a:spcBef>
              <a:spcAft>
                <a:spcPts val="1200"/>
              </a:spcAft>
            </a:pPr>
            <a:endParaRPr lang="tr-TR" sz="23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54</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5804087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fontScale="92500" lnSpcReduction="10000"/>
          </a:bodyPr>
          <a:lstStyle/>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8-Demirbaş malzemelerin yerlerinin taşınır kayıt yetkilisinin haberi olmadan değiştirilmemesi konusunda tüm birim personellerinin bilgilendirilmesi sağlanmalıdır.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9-Ortak alana zimmetlenmiş malzemelerin zimmetlendiği alanda muhafaza edilmesi sağlanmalıdır.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10-Kurumdan ayrılan personelin ilişik kesme durumunda zimmetli malzemelerin iade alınması. İlişik kesme belgesinin ilgili taşınır kayıt yetkilisi tarafından imzalanmaması durumunda ilişiğinin kesilmemesi gerekmektedir.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11- Alınan malzemelerin TKYS sistemine girişlerinde marka ve modellerinin tam ve doğru şekilde giriş işlemlerinin yapılması sağlanmalıdır.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12-Taşınır giriş ve çıkış işlemlerinin TKYS sistemi üzerinden muhasebe birimine zamanında bildirilmelidir.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13-Taşınır giriş ve çıkışları Taşınır İşlem Fişi ile kayıt altına alınmalıdır.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14-Tüketim malzemeleri ve dayanıklı taşınırların istek belgesi düzenlenmeden kullanıma verilmemesi ve dayanıklı taşınırların kişilere veya ortak kullanım alanlarına verilmesinde taşınır teslim belgesi ve/veya dayanıklı taşınırlar belgesi düzenlenmelidir.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55</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41186930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9584" y="1116413"/>
            <a:ext cx="11280372" cy="5442329"/>
          </a:xfrm>
        </p:spPr>
        <p:txBody>
          <a:bodyPr>
            <a:normAutofit/>
          </a:bodyPr>
          <a:lstStyle/>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15-Yılsonu sayımını yapan sayım kurulunun harcama yetkilisi tarafından yazılı olarak oluşturulmalıdır.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16.Proje kapsamında alınan malzemelerin ilgili proje yürütücüsüne veya belirlediği kişiye zimmet işleminin yapılması ve proje bitim tarihinde ilgili projeden alınan malzemelerin iade alınması gerekmektedir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17.Ortak kullanıma verilen malzemelerin dayanıklı taşınır listesinin sorumlular tarafından imzalanıp odaya asılmalıdır.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 18.Harcama birimlerine taşınır devir işleminde sistem üzerinden talep oluşturulmalıdır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19.Yılsonu sayım işlemlerinin her yılsonu itibari ile fiili olarak yapılmalıdır.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20.Taşınır işlemleri Taşınır Kontrol Yetkilisi tarafından takip edilmelidir.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12700" lvl="0" indent="0" algn="just">
              <a:lnSpc>
                <a:spcPct val="100000"/>
              </a:lnSpc>
              <a:spcBef>
                <a:spcPts val="1200"/>
              </a:spcBef>
              <a:spcAft>
                <a:spcPts val="1200"/>
              </a:spcAft>
              <a:buNone/>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56</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17764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2342" y="2410691"/>
            <a:ext cx="10590414" cy="1429789"/>
          </a:xfrm>
        </p:spPr>
        <p:txBody>
          <a:bodyPr>
            <a:normAutofit/>
          </a:bodyPr>
          <a:lstStyle/>
          <a:p>
            <a:pPr marL="0" lvl="0" indent="0" algn="ctr">
              <a:lnSpc>
                <a:spcPts val="8279"/>
              </a:lnSpc>
              <a:spcBef>
                <a:spcPts val="1800"/>
              </a:spcBef>
              <a:spcAft>
                <a:spcPts val="1800"/>
              </a:spcAft>
              <a:buNone/>
            </a:pPr>
            <a:r>
              <a:rPr lang="tr-TR" sz="2000" dirty="0">
                <a:latin typeface="Times New Roman" panose="02020603050405020304" pitchFamily="18" charset="0"/>
                <a:ea typeface="Calibri" panose="020F0502020204030204" pitchFamily="34" charset="0"/>
                <a:cs typeface="Times New Roman" panose="02020603050405020304" pitchFamily="18" charset="0"/>
              </a:rPr>
              <a:t> </a:t>
            </a:r>
            <a:r>
              <a:rPr lang="tr-TR" sz="4800" dirty="0">
                <a:solidFill>
                  <a:srgbClr val="002060"/>
                </a:solidFill>
                <a:latin typeface="Arial Black" panose="020B0A04020102020204" pitchFamily="34" charset="0"/>
              </a:rPr>
              <a:t>TEŞEKKÜRLER</a:t>
            </a:r>
          </a:p>
          <a:p>
            <a:pPr marL="12700" lvl="0" indent="0" algn="just">
              <a:lnSpc>
                <a:spcPct val="100000"/>
              </a:lnSpc>
              <a:spcBef>
                <a:spcPts val="1200"/>
              </a:spcBef>
              <a:spcAft>
                <a:spcPts val="1200"/>
              </a:spcAft>
              <a:buNone/>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6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800"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2400" b="1" spc="-10" dirty="0">
              <a:solidFill>
                <a:prstClr val="black"/>
              </a:solidFill>
              <a:latin typeface="Calibri"/>
              <a:cs typeface="Calibri"/>
            </a:endParaRPr>
          </a:p>
          <a:p>
            <a:pPr marL="298450" lvl="0" indent="-285750" algn="just">
              <a:lnSpc>
                <a:spcPct val="100000"/>
              </a:lnSpc>
              <a:spcBef>
                <a:spcPts val="1200"/>
              </a:spcBef>
              <a:spcAft>
                <a:spcPts val="1200"/>
              </a:spcAft>
            </a:pPr>
            <a:endParaRPr lang="tr-TR" sz="1700" spc="-10" dirty="0">
              <a:solidFill>
                <a:prstClr val="black"/>
              </a:solidFill>
              <a:latin typeface="Calibri"/>
              <a:cs typeface="Calibri"/>
            </a:endParaRPr>
          </a:p>
          <a:p>
            <a:pPr marL="12700" lvl="0" indent="0" algn="just">
              <a:lnSpc>
                <a:spcPct val="100000"/>
              </a:lnSpc>
              <a:spcBef>
                <a:spcPts val="775"/>
              </a:spcBef>
              <a:spcAft>
                <a:spcPts val="800"/>
              </a:spcAft>
              <a:buNone/>
            </a:pPr>
            <a:endParaRPr lang="tr-TR" sz="2400" dirty="0">
              <a:solidFill>
                <a:prstClr val="black"/>
              </a:solidFill>
              <a:latin typeface="Calibri"/>
            </a:endParaRPr>
          </a:p>
        </p:txBody>
      </p:sp>
      <p:sp>
        <p:nvSpPr>
          <p:cNvPr id="4" name="Slayt Numarası Yer Tutucusu 3"/>
          <p:cNvSpPr>
            <a:spLocks noGrp="1"/>
          </p:cNvSpPr>
          <p:nvPr>
            <p:ph type="sldNum" sz="quarter" idx="12"/>
          </p:nvPr>
        </p:nvSpPr>
        <p:spPr/>
        <p:txBody>
          <a:bodyPr/>
          <a:lstStyle/>
          <a:p>
            <a:fld id="{34D2E9DF-FA13-4D97-AB30-D627723BF56C}" type="slidenum">
              <a:rPr lang="tr-TR" smtClean="0"/>
              <a:t>57</a:t>
            </a:fld>
            <a:endParaRPr lang="tr-TR"/>
          </a:p>
        </p:txBody>
      </p:sp>
      <p:sp>
        <p:nvSpPr>
          <p:cNvPr id="5"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Tree>
    <p:extLst>
      <p:ext uri="{BB962C8B-B14F-4D97-AF65-F5344CB8AC3E}">
        <p14:creationId xmlns:p14="http://schemas.microsoft.com/office/powerpoint/2010/main" val="1270037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6</a:t>
            </a:fld>
            <a:endParaRPr lang="tr-TR"/>
          </a:p>
        </p:txBody>
      </p:sp>
      <p:sp>
        <p:nvSpPr>
          <p:cNvPr id="7"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3" name="İçerik Yer Tutucusu 2"/>
          <p:cNvSpPr txBox="1">
            <a:spLocks/>
          </p:cNvSpPr>
          <p:nvPr/>
        </p:nvSpPr>
        <p:spPr>
          <a:xfrm>
            <a:off x="899747" y="1155725"/>
            <a:ext cx="10482409" cy="534482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lvl="0" indent="0" algn="ctr">
              <a:lnSpc>
                <a:spcPct val="100000"/>
              </a:lnSpc>
              <a:spcBef>
                <a:spcPts val="775"/>
              </a:spcBef>
              <a:spcAft>
                <a:spcPts val="1200"/>
              </a:spcAft>
              <a:buNone/>
            </a:pPr>
            <a:r>
              <a:rPr lang="tr-TR" b="1" spc="-10" dirty="0">
                <a:solidFill>
                  <a:srgbClr val="0070C0"/>
                </a:solidFill>
                <a:latin typeface="Calibri"/>
                <a:cs typeface="Calibri"/>
              </a:rPr>
              <a:t>Sorumluluk (Madde 5)</a:t>
            </a:r>
          </a:p>
          <a:p>
            <a:pPr marL="0" lvl="0" indent="0" algn="just">
              <a:lnSpc>
                <a:spcPct val="100000"/>
              </a:lnSpc>
              <a:spcBef>
                <a:spcPts val="900"/>
              </a:spcBef>
              <a:spcAft>
                <a:spcPts val="900"/>
              </a:spcAft>
              <a:buNone/>
            </a:pPr>
            <a:r>
              <a:rPr lang="tr-TR" sz="1800" b="1" dirty="0">
                <a:solidFill>
                  <a:prstClr val="black"/>
                </a:solidFill>
                <a:latin typeface="Calibri"/>
              </a:rPr>
              <a:t>* </a:t>
            </a:r>
            <a:r>
              <a:rPr lang="tr-TR" sz="2400" b="1" dirty="0">
                <a:solidFill>
                  <a:prstClr val="black"/>
                </a:solidFill>
                <a:latin typeface="Calibri"/>
              </a:rPr>
              <a:t>Kamu görevlilerinin kullanımına verilen</a:t>
            </a:r>
            <a:r>
              <a:rPr lang="tr-TR" sz="2400" dirty="0">
                <a:solidFill>
                  <a:prstClr val="black"/>
                </a:solidFill>
                <a:latin typeface="Calibri"/>
              </a:rPr>
              <a:t> </a:t>
            </a:r>
            <a:r>
              <a:rPr lang="tr-TR" sz="2400" b="1" dirty="0">
                <a:solidFill>
                  <a:prstClr val="black"/>
                </a:solidFill>
                <a:latin typeface="Calibri"/>
              </a:rPr>
              <a:t>dayanıklı taşınırlar, </a:t>
            </a:r>
            <a:r>
              <a:rPr lang="tr-TR" sz="2400" dirty="0">
                <a:solidFill>
                  <a:prstClr val="black"/>
                </a:solidFill>
                <a:latin typeface="Calibri"/>
              </a:rPr>
              <a:t>kullanıcıları tarafından başkasına devredilemez. Kullanıcılarının görevden ayrılması hâlinde söz konusu taşınırların ambara iade edilmesi zorunludur. </a:t>
            </a:r>
            <a:r>
              <a:rPr lang="tr-TR" sz="2400" b="1" dirty="0">
                <a:solidFill>
                  <a:prstClr val="black"/>
                </a:solidFill>
                <a:latin typeface="Calibri"/>
              </a:rPr>
              <a:t>Bu şekilde teslim yapılmadan personelin kurumla ilişiği kesilmez.</a:t>
            </a:r>
          </a:p>
          <a:p>
            <a:pPr marL="0" lvl="0" indent="0" algn="just">
              <a:lnSpc>
                <a:spcPct val="100000"/>
              </a:lnSpc>
              <a:spcBef>
                <a:spcPts val="3000"/>
              </a:spcBef>
              <a:spcAft>
                <a:spcPts val="900"/>
              </a:spcAft>
              <a:buNone/>
            </a:pPr>
            <a:r>
              <a:rPr lang="tr-TR" sz="2400" b="1" dirty="0">
                <a:solidFill>
                  <a:prstClr val="black"/>
                </a:solidFill>
                <a:latin typeface="Calibri"/>
              </a:rPr>
              <a:t>* Taşınırların muhafazasından ve yönetilmesinden sorumlu olanların,</a:t>
            </a:r>
            <a:r>
              <a:rPr lang="tr-TR" sz="2400" dirty="0">
                <a:solidFill>
                  <a:prstClr val="black"/>
                </a:solidFill>
                <a:latin typeface="Calibri"/>
              </a:rPr>
              <a:t> gerekli tedbirlerin alınmaması veya özenin gösterilmemesi nedeniyle taşınırın kullanılmaz hâle gelmesi veya yok olması sonucunda sebep oldukları </a:t>
            </a:r>
            <a:r>
              <a:rPr lang="tr-TR" sz="2400" b="1" dirty="0">
                <a:solidFill>
                  <a:prstClr val="black"/>
                </a:solidFill>
                <a:latin typeface="Calibri"/>
              </a:rPr>
              <a:t>kamu zararları hakkında, 27/9/2006 tarihli ve 2006/11058 sayılı Bakanlar Kurulu Kararı ile yürürlüğe konulan Kamu Zararlarının Tahsiline İlişkin Usul ve Esaslar Hakkında Yönetmelik</a:t>
            </a:r>
            <a:r>
              <a:rPr lang="tr-TR" sz="2400" dirty="0">
                <a:solidFill>
                  <a:prstClr val="black"/>
                </a:solidFill>
                <a:latin typeface="Calibri"/>
              </a:rPr>
              <a:t> hükümleri uygulanır.</a:t>
            </a:r>
            <a:endParaRPr lang="tr-TR" sz="2400" b="1" dirty="0">
              <a:solidFill>
                <a:prstClr val="black"/>
              </a:solidFill>
              <a:latin typeface="Calibri"/>
            </a:endParaRPr>
          </a:p>
          <a:p>
            <a:pPr marL="0" indent="0" algn="just">
              <a:lnSpc>
                <a:spcPct val="160000"/>
              </a:lnSpc>
              <a:buFont typeface="Arial" panose="020B0604020202020204" pitchFamily="34" charset="0"/>
              <a:buNone/>
            </a:pPr>
            <a:endParaRPr lang="tr-TR" sz="1800" dirty="0"/>
          </a:p>
        </p:txBody>
      </p:sp>
      <p:sp>
        <p:nvSpPr>
          <p:cNvPr id="16" name="Parallelogram 9"/>
          <p:cNvSpPr/>
          <p:nvPr/>
        </p:nvSpPr>
        <p:spPr>
          <a:xfrm>
            <a:off x="0" y="423674"/>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17" name="Resim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93998"/>
            <a:ext cx="942071" cy="942071"/>
          </a:xfrm>
          <a:prstGeom prst="rect">
            <a:avLst/>
          </a:prstGeom>
        </p:spPr>
      </p:pic>
    </p:spTree>
    <p:extLst>
      <p:ext uri="{BB962C8B-B14F-4D97-AF65-F5344CB8AC3E}">
        <p14:creationId xmlns:p14="http://schemas.microsoft.com/office/powerpoint/2010/main" val="768249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7</a:t>
            </a:fld>
            <a:endParaRPr lang="tr-TR"/>
          </a:p>
        </p:txBody>
      </p:sp>
      <p:sp>
        <p:nvSpPr>
          <p:cNvPr id="7"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8" name="Resi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3" name="İçerik Yer Tutucusu 2"/>
          <p:cNvSpPr txBox="1">
            <a:spLocks/>
          </p:cNvSpPr>
          <p:nvPr/>
        </p:nvSpPr>
        <p:spPr>
          <a:xfrm>
            <a:off x="899747" y="1155725"/>
            <a:ext cx="10482409" cy="534482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lvl="0" indent="0" algn="ctr">
              <a:lnSpc>
                <a:spcPct val="100000"/>
              </a:lnSpc>
              <a:spcBef>
                <a:spcPts val="775"/>
              </a:spcBef>
              <a:spcAft>
                <a:spcPts val="1200"/>
              </a:spcAft>
              <a:buNone/>
            </a:pPr>
            <a:r>
              <a:rPr lang="tr-TR" sz="2500" b="1" spc="-10" dirty="0">
                <a:solidFill>
                  <a:srgbClr val="0070C0"/>
                </a:solidFill>
                <a:latin typeface="Calibri"/>
                <a:cs typeface="Calibri"/>
              </a:rPr>
              <a:t>Sorumluluk (Madde 5)</a:t>
            </a:r>
          </a:p>
          <a:p>
            <a:pPr marL="0" lvl="0" indent="0" algn="just">
              <a:lnSpc>
                <a:spcPct val="100000"/>
              </a:lnSpc>
              <a:spcBef>
                <a:spcPts val="1800"/>
              </a:spcBef>
              <a:spcAft>
                <a:spcPts val="900"/>
              </a:spcAft>
              <a:buNone/>
            </a:pPr>
            <a:r>
              <a:rPr lang="tr-TR" sz="2300" b="1" dirty="0">
                <a:solidFill>
                  <a:prstClr val="black"/>
                </a:solidFill>
                <a:latin typeface="Calibri"/>
              </a:rPr>
              <a:t>* </a:t>
            </a:r>
            <a:r>
              <a:rPr lang="tr-TR" b="1" dirty="0">
                <a:solidFill>
                  <a:prstClr val="black"/>
                </a:solidFill>
                <a:latin typeface="Calibri"/>
              </a:rPr>
              <a:t>Kullanılmak üzere kendilerine taşınır teslim edilen kamu görevlilerinin</a:t>
            </a:r>
            <a:r>
              <a:rPr lang="tr-TR" dirty="0">
                <a:solidFill>
                  <a:prstClr val="black"/>
                </a:solidFill>
                <a:latin typeface="Calibri"/>
              </a:rPr>
              <a:t> kasıt, kusur, ihmal veya tedbirsizlik ya da dikkatsizlikleri nedeniyle oluşan </a:t>
            </a:r>
            <a:r>
              <a:rPr lang="tr-TR" b="1" dirty="0">
                <a:solidFill>
                  <a:prstClr val="black"/>
                </a:solidFill>
                <a:latin typeface="Calibri"/>
              </a:rPr>
              <a:t>kamu zararı, değer tespit komisyonu tarafından tespit edilecek gerçeğe uygun değer üzerinden, </a:t>
            </a:r>
            <a:r>
              <a:rPr lang="tr-TR" dirty="0">
                <a:solidFill>
                  <a:prstClr val="black"/>
                </a:solidFill>
                <a:latin typeface="Calibri"/>
              </a:rPr>
              <a:t>ilgili mevzuat hükümleri uygulanmak suretiyle tahsil edilir. </a:t>
            </a:r>
            <a:r>
              <a:rPr lang="tr-TR" b="1" dirty="0">
                <a:solidFill>
                  <a:prstClr val="black"/>
                </a:solidFill>
                <a:latin typeface="Calibri"/>
              </a:rPr>
              <a:t>Ortak kullanım alanına tahsis edilen dayanıklı taşınırlarda meydana gelen kamu zararı ise zararın oluşmasında kasıt, kusur veya ihmali olanlardan tahsil edilir.</a:t>
            </a:r>
          </a:p>
          <a:p>
            <a:pPr marL="0" indent="0" algn="just">
              <a:lnSpc>
                <a:spcPct val="160000"/>
              </a:lnSpc>
              <a:buFont typeface="Arial" panose="020B0604020202020204" pitchFamily="34" charset="0"/>
              <a:buNone/>
            </a:pPr>
            <a:endParaRPr lang="tr-TR" sz="1800" dirty="0"/>
          </a:p>
        </p:txBody>
      </p:sp>
      <p:sp>
        <p:nvSpPr>
          <p:cNvPr id="16" name="Parallelogram 9"/>
          <p:cNvSpPr/>
          <p:nvPr/>
        </p:nvSpPr>
        <p:spPr>
          <a:xfrm>
            <a:off x="0" y="423674"/>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17" name="Resim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93998"/>
            <a:ext cx="942071" cy="942071"/>
          </a:xfrm>
          <a:prstGeom prst="rect">
            <a:avLst/>
          </a:prstGeom>
        </p:spPr>
      </p:pic>
    </p:spTree>
    <p:extLst>
      <p:ext uri="{BB962C8B-B14F-4D97-AF65-F5344CB8AC3E}">
        <p14:creationId xmlns:p14="http://schemas.microsoft.com/office/powerpoint/2010/main" val="1784172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8</a:t>
            </a:fld>
            <a:endParaRPr lang="tr-TR"/>
          </a:p>
        </p:txBody>
      </p:sp>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1" name="Dikdörtgen 10"/>
          <p:cNvSpPr/>
          <p:nvPr/>
        </p:nvSpPr>
        <p:spPr>
          <a:xfrm>
            <a:off x="899747" y="1612669"/>
            <a:ext cx="9580954" cy="4655121"/>
          </a:xfrm>
          <a:prstGeom prst="rect">
            <a:avLst/>
          </a:prstGeom>
        </p:spPr>
        <p:txBody>
          <a:bodyPr wrap="square">
            <a:spAutoFit/>
          </a:bodyPr>
          <a:lstStyle/>
          <a:p>
            <a:pPr marL="12700" lvl="0" algn="ctr">
              <a:spcBef>
                <a:spcPts val="775"/>
              </a:spcBef>
              <a:spcAft>
                <a:spcPts val="1200"/>
              </a:spcAft>
            </a:pPr>
            <a:r>
              <a:rPr lang="tr-TR" sz="2500" b="1" spc="-10" dirty="0">
                <a:solidFill>
                  <a:srgbClr val="0070C0"/>
                </a:solidFill>
                <a:latin typeface="Calibri"/>
                <a:cs typeface="Calibri"/>
              </a:rPr>
              <a:t>Sorumluluk (Madde 5)</a:t>
            </a:r>
          </a:p>
          <a:p>
            <a:pPr lvl="0" algn="just">
              <a:spcBef>
                <a:spcPts val="900"/>
              </a:spcBef>
              <a:spcAft>
                <a:spcPts val="900"/>
              </a:spcAft>
            </a:pPr>
            <a:r>
              <a:rPr lang="tr-TR" sz="2300" dirty="0">
                <a:solidFill>
                  <a:prstClr val="black"/>
                </a:solidFill>
                <a:latin typeface="Calibri"/>
              </a:rPr>
              <a:t>* </a:t>
            </a:r>
            <a:r>
              <a:rPr lang="tr-TR" sz="2800" dirty="0">
                <a:solidFill>
                  <a:prstClr val="black"/>
                </a:solidFill>
                <a:latin typeface="Calibri"/>
              </a:rPr>
              <a:t>Kamu görevlisi olmayan kişilerin sebep oldukları zararlar, genel hükümler uygulanmak suretiyle tahsil edilir.</a:t>
            </a:r>
          </a:p>
          <a:p>
            <a:pPr lvl="0" algn="just">
              <a:spcBef>
                <a:spcPts val="4200"/>
              </a:spcBef>
              <a:spcAft>
                <a:spcPts val="900"/>
              </a:spcAft>
            </a:pPr>
            <a:r>
              <a:rPr lang="tr-TR" sz="2800" dirty="0">
                <a:solidFill>
                  <a:prstClr val="black"/>
                </a:solidFill>
                <a:latin typeface="Calibri"/>
              </a:rPr>
              <a:t>* </a:t>
            </a:r>
            <a:r>
              <a:rPr lang="tr-TR" sz="2800" dirty="0" smtClean="0">
                <a:solidFill>
                  <a:prstClr val="black"/>
                </a:solidFill>
                <a:latin typeface="Calibri"/>
              </a:rPr>
              <a:t>Taşınırların özelliğinden </a:t>
            </a:r>
            <a:r>
              <a:rPr lang="tr-TR" sz="2800" dirty="0">
                <a:solidFill>
                  <a:prstClr val="black"/>
                </a:solidFill>
                <a:latin typeface="Calibri"/>
              </a:rPr>
              <a:t>veya olağan kullanımından kaynaklanan yıpranma ile usulüne uygun olarak belirlenen firelerden dolayı sorumluluk aranmaz.</a:t>
            </a:r>
          </a:p>
          <a:p>
            <a:endParaRPr lang="tr-TR" sz="2800" dirty="0" smtClean="0"/>
          </a:p>
          <a:p>
            <a:endParaRPr lang="tr-TR" dirty="0"/>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1879069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34D2E9DF-FA13-4D97-AB30-D627723BF56C}" type="slidenum">
              <a:rPr lang="tr-TR" smtClean="0"/>
              <a:t>9</a:t>
            </a:fld>
            <a:endParaRPr lang="tr-TR"/>
          </a:p>
        </p:txBody>
      </p:sp>
      <p:sp>
        <p:nvSpPr>
          <p:cNvPr id="6" name="Parallelogram 9"/>
          <p:cNvSpPr/>
          <p:nvPr/>
        </p:nvSpPr>
        <p:spPr>
          <a:xfrm>
            <a:off x="0" y="404018"/>
            <a:ext cx="1231865" cy="4827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9860" y="21600"/>
                </a:lnTo>
                <a:lnTo>
                  <a:pt x="0" y="21600"/>
                </a:lnTo>
                <a:close/>
              </a:path>
            </a:pathLst>
          </a:custGeom>
          <a:solidFill>
            <a:srgbClr val="79113E"/>
          </a:solidFill>
          <a:ln w="3175" cap="flat">
            <a:noFill/>
            <a:miter lim="400000"/>
          </a:ln>
          <a:effectLst/>
        </p:spPr>
        <p:txBody>
          <a:bodyPr wrap="square" lIns="45719" tIns="45719" rIns="45719" bIns="45719"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D8D8D8"/>
                </a:solidFill>
                <a:latin typeface="Futura Com Book"/>
                <a:ea typeface="Futura Com Book"/>
                <a:cs typeface="Futura Com Book"/>
                <a:sym typeface="Futura Com"/>
              </a:defRPr>
            </a:pPr>
            <a:endParaRPr kumimoji="0" sz="1800" b="0" i="0" u="none" strike="noStrike" kern="1200" cap="none" spc="0" normalizeH="0" baseline="0" noProof="0">
              <a:ln>
                <a:noFill/>
              </a:ln>
              <a:solidFill>
                <a:srgbClr val="D8D8D8"/>
              </a:solidFill>
              <a:effectLst/>
              <a:uLnTx/>
              <a:uFillTx/>
              <a:latin typeface="Futura Com Book"/>
              <a:sym typeface="Futura Com"/>
            </a:endParaRPr>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747" y="174342"/>
            <a:ext cx="942071" cy="942071"/>
          </a:xfrm>
          <a:prstGeom prst="rect">
            <a:avLst/>
          </a:prstGeom>
        </p:spPr>
      </p:pic>
      <p:sp>
        <p:nvSpPr>
          <p:cNvPr id="11" name="Dikdörtgen 10"/>
          <p:cNvSpPr/>
          <p:nvPr/>
        </p:nvSpPr>
        <p:spPr>
          <a:xfrm>
            <a:off x="899746" y="1238596"/>
            <a:ext cx="9981613" cy="4298613"/>
          </a:xfrm>
          <a:prstGeom prst="rect">
            <a:avLst/>
          </a:prstGeom>
        </p:spPr>
        <p:txBody>
          <a:bodyPr wrap="square">
            <a:spAutoFit/>
          </a:bodyPr>
          <a:lstStyle/>
          <a:p>
            <a:pPr marL="12700" lvl="0" algn="just">
              <a:spcBef>
                <a:spcPts val="775"/>
              </a:spcBef>
              <a:spcAft>
                <a:spcPts val="1200"/>
              </a:spcAft>
            </a:pPr>
            <a:r>
              <a:rPr lang="tr-TR" sz="2000" b="1" spc="-10" dirty="0">
                <a:solidFill>
                  <a:srgbClr val="0070C0"/>
                </a:solidFill>
                <a:latin typeface="Calibri"/>
                <a:cs typeface="Calibri"/>
              </a:rPr>
              <a:t>Taşınır kayıt yetkilisi:</a:t>
            </a:r>
            <a:r>
              <a:rPr lang="tr-TR" sz="2000" b="1" spc="-10" dirty="0">
                <a:solidFill>
                  <a:srgbClr val="002060"/>
                </a:solidFill>
                <a:latin typeface="Calibri"/>
                <a:cs typeface="Calibri"/>
              </a:rPr>
              <a:t> </a:t>
            </a:r>
            <a:r>
              <a:rPr lang="tr-TR" sz="2000" dirty="0">
                <a:solidFill>
                  <a:prstClr val="black"/>
                </a:solidFill>
                <a:latin typeface="Calibri"/>
              </a:rPr>
              <a:t>Taşınırları teslim alan, sorumluluğundaki ambarlarda muhafaza eden, kullanıcılarına ve kullanım yerlerine teslim eden, bu Yönetmelikte belirtilen usul ve esaslara göre kayıtları tutan, bunlara ilişkin belge ve cetvelleri düzenleyen ve bu hususlarda hesap verme sorumluluğu çerçevesinde taşınır kontrol yetkilisi ve harcama yetkilisine karşı sorumlu olan görevlileri,</a:t>
            </a:r>
          </a:p>
          <a:p>
            <a:pPr marL="12700" lvl="0" algn="just">
              <a:spcBef>
                <a:spcPts val="775"/>
              </a:spcBef>
              <a:spcAft>
                <a:spcPts val="1200"/>
              </a:spcAft>
            </a:pPr>
            <a:r>
              <a:rPr lang="tr-TR" sz="2000" b="1" spc="-10" dirty="0">
                <a:solidFill>
                  <a:srgbClr val="0070C0"/>
                </a:solidFill>
                <a:latin typeface="Calibri"/>
                <a:cs typeface="Calibri"/>
              </a:rPr>
              <a:t>Taşınır kontrol yetkilisi: </a:t>
            </a:r>
            <a:r>
              <a:rPr lang="tr-TR" sz="2000" dirty="0">
                <a:solidFill>
                  <a:prstClr val="black"/>
                </a:solidFill>
                <a:latin typeface="Calibri"/>
              </a:rPr>
              <a:t>Taşınır kayıt yetkilisinin hazırlamış olduğu taşınır mal yönetim hesabına ilişkin belge ve cetvellerin mevzuata ve mali tablolara uygunluğunu kontrol eden, Harcama Birimi Taşınır Mal Yönetim Hesabı Cetvelini imzalayan ve bu konularda harcama yetkilisine karşı sorumlu olan görevlileri, </a:t>
            </a:r>
          </a:p>
          <a:p>
            <a:pPr marL="12700" lvl="0" algn="just">
              <a:spcBef>
                <a:spcPts val="775"/>
              </a:spcBef>
              <a:spcAft>
                <a:spcPts val="1200"/>
              </a:spcAft>
            </a:pPr>
            <a:r>
              <a:rPr lang="tr-TR" sz="2000" b="1" spc="-10" dirty="0">
                <a:solidFill>
                  <a:srgbClr val="0070C0"/>
                </a:solidFill>
                <a:latin typeface="Calibri"/>
                <a:cs typeface="Calibri"/>
              </a:rPr>
              <a:t>Taşınır konsolide görevlisi: </a:t>
            </a:r>
            <a:r>
              <a:rPr lang="tr-TR" sz="2000" spc="-10" dirty="0">
                <a:solidFill>
                  <a:prstClr val="black"/>
                </a:solidFill>
                <a:latin typeface="Calibri"/>
                <a:cs typeface="Calibri"/>
              </a:rPr>
              <a:t>Taşınır kayıt yetkililerinden aldığı harcama birimi taşınır hesaplarını konsolide ederek taşınır hesap cetvellerini hazırlamak ve biriminin bir üst teşkilattaki taşınır konsolide görevlisine vermekle sorumlu olan </a:t>
            </a:r>
            <a:r>
              <a:rPr lang="tr-TR" sz="2000" spc="-10" dirty="0" smtClean="0">
                <a:solidFill>
                  <a:prstClr val="black"/>
                </a:solidFill>
                <a:latin typeface="Calibri"/>
                <a:cs typeface="Calibri"/>
              </a:rPr>
              <a:t>görevlileri, ifade </a:t>
            </a:r>
            <a:r>
              <a:rPr lang="tr-TR" sz="2000" spc="-10" dirty="0">
                <a:solidFill>
                  <a:prstClr val="black"/>
                </a:solidFill>
                <a:latin typeface="Calibri"/>
                <a:cs typeface="Calibri"/>
              </a:rPr>
              <a:t>eder.</a:t>
            </a:r>
            <a:endParaRPr lang="tr-TR" sz="2000" b="1" spc="-10" dirty="0">
              <a:solidFill>
                <a:srgbClr val="1F497D"/>
              </a:solidFill>
              <a:latin typeface="Calibri"/>
              <a:cs typeface="Calibri"/>
            </a:endParaRPr>
          </a:p>
        </p:txBody>
      </p:sp>
    </p:spTree>
    <p:extLst>
      <p:ext uri="{BB962C8B-B14F-4D97-AF65-F5344CB8AC3E}">
        <p14:creationId xmlns:p14="http://schemas.microsoft.com/office/powerpoint/2010/main" val="935534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12439</TotalTime>
  <Words>6005</Words>
  <Application>Microsoft Office PowerPoint</Application>
  <PresentationFormat>Geniş ekran</PresentationFormat>
  <Paragraphs>477</Paragraphs>
  <Slides>57</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57</vt:i4>
      </vt:variant>
    </vt:vector>
  </HeadingPairs>
  <TitlesOfParts>
    <vt:vector size="65" baseType="lpstr">
      <vt:lpstr>Arial</vt:lpstr>
      <vt:lpstr>Arial Black</vt:lpstr>
      <vt:lpstr>Calibri</vt:lpstr>
      <vt:lpstr>Futura Com</vt:lpstr>
      <vt:lpstr>Futura Com Book</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Çağatay YILMAZ</dc:creator>
  <cp:lastModifiedBy>emre</cp:lastModifiedBy>
  <cp:revision>414</cp:revision>
  <cp:lastPrinted>2025-01-06T07:46:39Z</cp:lastPrinted>
  <dcterms:created xsi:type="dcterms:W3CDTF">2022-10-03T21:08:21Z</dcterms:created>
  <dcterms:modified xsi:type="dcterms:W3CDTF">2025-02-27T05:14:46Z</dcterms:modified>
</cp:coreProperties>
</file>